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Lst>
  <p:sldSz cy="5143500" cx="9144000"/>
  <p:notesSz cx="6858000" cy="9144000"/>
  <p:embeddedFontLst>
    <p:embeddedFont>
      <p:font typeface="Roboto"/>
      <p:regular r:id="rId33"/>
      <p:bold r:id="rId34"/>
      <p:italic r:id="rId35"/>
      <p:boldItalic r:id="rId3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font" Target="fonts/Roboto-regular.fntdata"/><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font" Target="fonts/Roboto-italic.fntdata"/><Relationship Id="rId12" Type="http://schemas.openxmlformats.org/officeDocument/2006/relationships/slide" Target="slides/slide7.xml"/><Relationship Id="rId34" Type="http://schemas.openxmlformats.org/officeDocument/2006/relationships/font" Target="fonts/Roboto-bold.fntdata"/><Relationship Id="rId15" Type="http://schemas.openxmlformats.org/officeDocument/2006/relationships/slide" Target="slides/slide10.xml"/><Relationship Id="rId14" Type="http://schemas.openxmlformats.org/officeDocument/2006/relationships/slide" Target="slides/slide9.xml"/><Relationship Id="rId36" Type="http://schemas.openxmlformats.org/officeDocument/2006/relationships/font" Target="fonts/Roboto-boldItalic.fntdata"/><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3103e94e861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3103e94e861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3103e94e861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3103e94e861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3103e94e861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3103e94e861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3103e94e861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3103e94e861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3103e94e861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3103e94e861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3103e94e861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3103e94e861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3103e94e861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3103e94e861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3103e94e861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3103e94e861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3103e94e861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3103e94e861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3103e94e861_0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3103e94e861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31040243edc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31040243edc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3103e94e861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3103e94e861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3103e94e861_0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g3103e94e861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3103e94e861_0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3103e94e861_0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3103e94e861_0_1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7" name="Google Shape;197;g3103e94e861_0_1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3103e94e861_0_1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3" name="Google Shape;203;g3103e94e861_0_1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g310b98477c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9" name="Google Shape;209;g310b98477c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g3103e94e861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3103e94e861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g310b98477ce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310b98477ce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3103e94e86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3103e94e86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31040243edc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31040243edc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3103e94e861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3103e94e861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3103e94e861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3103e94e861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3103e94e861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3103e94e861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3103e94e861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3103e94e861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3103e94e861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3103e94e861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8246400" y="4245875"/>
            <a:ext cx="897600" cy="897600"/>
          </a:xfrm>
          <a:prstGeom prst="round1Rect">
            <a:avLst>
              <a:gd fmla="val 16667" name="adj"/>
            </a:avLst>
          </a:prstGeom>
          <a:solidFill>
            <a:schemeClr val="lt1">
              <a:alpha val="6808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90525" y="1819275"/>
            <a:ext cx="8222100" cy="933600"/>
          </a:xfrm>
          <a:prstGeom prst="rect">
            <a:avLst/>
          </a:prstGeom>
        </p:spPr>
        <p:txBody>
          <a:bodyPr anchorCtr="0" anchor="b"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13" name="Google Shape;13;p2"/>
          <p:cNvSpPr txBox="1"/>
          <p:nvPr>
            <p:ph idx="1" type="subTitle"/>
          </p:nvPr>
        </p:nvSpPr>
        <p:spPr>
          <a:xfrm>
            <a:off x="390525" y="2789130"/>
            <a:ext cx="8222100" cy="4329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4" name="Google Shape;14;p2"/>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4"/>
        </a:solidFill>
      </p:bgPr>
    </p:bg>
    <p:spTree>
      <p:nvGrpSpPr>
        <p:cNvPr id="57" name="Shape 57"/>
        <p:cNvGrpSpPr/>
        <p:nvPr/>
      </p:nvGrpSpPr>
      <p:grpSpPr>
        <a:xfrm>
          <a:off x="0" y="0"/>
          <a:ext cx="0" cy="0"/>
          <a:chOff x="0" y="0"/>
          <a:chExt cx="0" cy="0"/>
        </a:xfrm>
      </p:grpSpPr>
      <p:sp>
        <p:nvSpPr>
          <p:cNvPr id="58" name="Google Shape;58;p11"/>
          <p:cNvSpPr txBox="1"/>
          <p:nvPr>
            <p:ph hasCustomPrompt="1" type="title"/>
          </p:nvPr>
        </p:nvSpPr>
        <p:spPr>
          <a:xfrm>
            <a:off x="475500" y="1258525"/>
            <a:ext cx="8222100" cy="19635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p:nvPr>
            <p:ph idx="1" type="body"/>
          </p:nvPr>
        </p:nvSpPr>
        <p:spPr>
          <a:xfrm>
            <a:off x="475500" y="3304625"/>
            <a:ext cx="82221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60" name="Google Shape;60;p11"/>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chemeClr val="accent4"/>
        </a:solidFill>
      </p:bgPr>
    </p:bg>
    <p:spTree>
      <p:nvGrpSpPr>
        <p:cNvPr id="61" name="Shape 61"/>
        <p:cNvGrpSpPr/>
        <p:nvPr/>
      </p:nvGrpSpPr>
      <p:grpSpPr>
        <a:xfrm>
          <a:off x="0" y="0"/>
          <a:ext cx="0" cy="0"/>
          <a:chOff x="0" y="0"/>
          <a:chExt cx="0" cy="0"/>
        </a:xfrm>
      </p:grpSpPr>
      <p:sp>
        <p:nvSpPr>
          <p:cNvPr id="62" name="Google Shape;62;p12"/>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460950" y="2065350"/>
            <a:ext cx="8222100" cy="1012800"/>
          </a:xfrm>
          <a:prstGeom prst="rect">
            <a:avLst/>
          </a:prstGeom>
        </p:spPr>
        <p:txBody>
          <a:bodyPr anchorCtr="0" anchor="ctr"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7" name="Google Shape;17;p3"/>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2" name="Google Shape;22;p4"/>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5"/>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8" name="Google Shape;28;p5"/>
          <p:cNvSpPr txBox="1"/>
          <p:nvPr>
            <p:ph idx="1" type="body"/>
          </p:nvPr>
        </p:nvSpPr>
        <p:spPr>
          <a:xfrm>
            <a:off x="471900" y="1919075"/>
            <a:ext cx="3999900" cy="271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2" type="body"/>
          </p:nvPr>
        </p:nvSpPr>
        <p:spPr>
          <a:xfrm>
            <a:off x="4694250" y="1919075"/>
            <a:ext cx="3999900" cy="271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0" name="Google Shape;30;p5"/>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p:nvPr/>
        </p:nvSpPr>
        <p:spPr>
          <a:xfrm flipH="1" rot="10800000">
            <a:off x="0" y="656400"/>
            <a:ext cx="9144000" cy="44871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6"/>
          <p:cNvSpPr txBox="1"/>
          <p:nvPr>
            <p:ph type="title"/>
          </p:nvPr>
        </p:nvSpPr>
        <p:spPr>
          <a:xfrm>
            <a:off x="98250" y="16350"/>
            <a:ext cx="8826600" cy="602700"/>
          </a:xfrm>
          <a:prstGeom prst="rect">
            <a:avLst/>
          </a:prstGeom>
        </p:spPr>
        <p:txBody>
          <a:bodyPr anchorCtr="0" anchor="ctr" bIns="91425" lIns="91425" spcFirstLastPara="1" rIns="91425" wrap="square" tIns="91425">
            <a:norm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p:txBody>
      </p:sp>
      <p:sp>
        <p:nvSpPr>
          <p:cNvPr id="35" name="Google Shape;35;p6"/>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sp>
        <p:nvSpPr>
          <p:cNvPr id="37" name="Google Shape;37;p7"/>
          <p:cNvSpPr txBox="1"/>
          <p:nvPr/>
        </p:nvSpPr>
        <p:spPr>
          <a:xfrm flipH="1" rot="10800000">
            <a:off x="3276600" y="25"/>
            <a:ext cx="58674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7"/>
          <p:cNvSpPr txBox="1"/>
          <p:nvPr>
            <p:ph type="title"/>
          </p:nvPr>
        </p:nvSpPr>
        <p:spPr>
          <a:xfrm>
            <a:off x="226078" y="357800"/>
            <a:ext cx="2808000" cy="9534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226075" y="1465800"/>
            <a:ext cx="2808000" cy="3163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Clr>
                <a:schemeClr val="lt1"/>
              </a:buClr>
              <a:buSzPts val="1200"/>
              <a:buChar char="●"/>
              <a:defRPr sz="1200">
                <a:solidFill>
                  <a:schemeClr val="lt1"/>
                </a:solidFill>
              </a:defRPr>
            </a:lvl1pPr>
            <a:lvl2pPr indent="-304800" lvl="1" marL="914400">
              <a:spcBef>
                <a:spcPts val="0"/>
              </a:spcBef>
              <a:spcAft>
                <a:spcPts val="0"/>
              </a:spcAft>
              <a:buClr>
                <a:schemeClr val="lt1"/>
              </a:buClr>
              <a:buSzPts val="1200"/>
              <a:buChar char="○"/>
              <a:defRPr sz="1200">
                <a:solidFill>
                  <a:schemeClr val="lt1"/>
                </a:solidFill>
              </a:defRPr>
            </a:lvl2pPr>
            <a:lvl3pPr indent="-304800" lvl="2" marL="1371600">
              <a:spcBef>
                <a:spcPts val="0"/>
              </a:spcBef>
              <a:spcAft>
                <a:spcPts val="0"/>
              </a:spcAft>
              <a:buClr>
                <a:schemeClr val="lt1"/>
              </a:buClr>
              <a:buSzPts val="1200"/>
              <a:buChar char="■"/>
              <a:defRPr sz="1200">
                <a:solidFill>
                  <a:schemeClr val="lt1"/>
                </a:solidFill>
              </a:defRPr>
            </a:lvl3pPr>
            <a:lvl4pPr indent="-304800" lvl="3" marL="1828800">
              <a:spcBef>
                <a:spcPts val="0"/>
              </a:spcBef>
              <a:spcAft>
                <a:spcPts val="0"/>
              </a:spcAft>
              <a:buClr>
                <a:schemeClr val="lt1"/>
              </a:buClr>
              <a:buSzPts val="1200"/>
              <a:buChar char="●"/>
              <a:defRPr sz="1200">
                <a:solidFill>
                  <a:schemeClr val="lt1"/>
                </a:solidFill>
              </a:defRPr>
            </a:lvl4pPr>
            <a:lvl5pPr indent="-304800" lvl="4" marL="2286000">
              <a:spcBef>
                <a:spcPts val="0"/>
              </a:spcBef>
              <a:spcAft>
                <a:spcPts val="0"/>
              </a:spcAft>
              <a:buClr>
                <a:schemeClr val="lt1"/>
              </a:buClr>
              <a:buSzPts val="1200"/>
              <a:buChar char="○"/>
              <a:defRPr sz="1200">
                <a:solidFill>
                  <a:schemeClr val="lt1"/>
                </a:solidFill>
              </a:defRPr>
            </a:lvl5pPr>
            <a:lvl6pPr indent="-304800" lvl="5" marL="2743200">
              <a:spcBef>
                <a:spcPts val="0"/>
              </a:spcBef>
              <a:spcAft>
                <a:spcPts val="0"/>
              </a:spcAft>
              <a:buClr>
                <a:schemeClr val="lt1"/>
              </a:buClr>
              <a:buSzPts val="1200"/>
              <a:buChar char="■"/>
              <a:defRPr sz="1200">
                <a:solidFill>
                  <a:schemeClr val="lt1"/>
                </a:solidFill>
              </a:defRPr>
            </a:lvl6pPr>
            <a:lvl7pPr indent="-304800" lvl="6" marL="3200400">
              <a:spcBef>
                <a:spcPts val="0"/>
              </a:spcBef>
              <a:spcAft>
                <a:spcPts val="0"/>
              </a:spcAft>
              <a:buClr>
                <a:schemeClr val="lt1"/>
              </a:buClr>
              <a:buSzPts val="1200"/>
              <a:buChar char="●"/>
              <a:defRPr sz="1200">
                <a:solidFill>
                  <a:schemeClr val="lt1"/>
                </a:solidFill>
              </a:defRPr>
            </a:lvl7pPr>
            <a:lvl8pPr indent="-304800" lvl="7" marL="3657600">
              <a:spcBef>
                <a:spcPts val="0"/>
              </a:spcBef>
              <a:spcAft>
                <a:spcPts val="0"/>
              </a:spcAft>
              <a:buClr>
                <a:schemeClr val="lt1"/>
              </a:buClr>
              <a:buSzPts val="1200"/>
              <a:buChar char="○"/>
              <a:defRPr sz="1200">
                <a:solidFill>
                  <a:schemeClr val="lt1"/>
                </a:solidFill>
              </a:defRPr>
            </a:lvl8pPr>
            <a:lvl9pPr indent="-304800" lvl="8" marL="4114800">
              <a:spcBef>
                <a:spcPts val="0"/>
              </a:spcBef>
              <a:spcAft>
                <a:spcPts val="0"/>
              </a:spcAft>
              <a:buClr>
                <a:schemeClr val="lt1"/>
              </a:buClr>
              <a:buSzPts val="1200"/>
              <a:buChar char="■"/>
              <a:defRPr sz="1200">
                <a:solidFill>
                  <a:schemeClr val="lt1"/>
                </a:solidFill>
              </a:defRPr>
            </a:lvl9pPr>
          </a:lstStyle>
          <a:p/>
        </p:txBody>
      </p:sp>
      <p:sp>
        <p:nvSpPr>
          <p:cNvPr id="41" name="Google Shape;41;p7"/>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2" name="Shape 42"/>
        <p:cNvGrpSpPr/>
        <p:nvPr/>
      </p:nvGrpSpPr>
      <p:grpSpPr>
        <a:xfrm>
          <a:off x="0" y="0"/>
          <a:ext cx="0" cy="0"/>
          <a:chOff x="0" y="0"/>
          <a:chExt cx="0" cy="0"/>
        </a:xfrm>
      </p:grpSpPr>
      <p:sp>
        <p:nvSpPr>
          <p:cNvPr id="43" name="Google Shape;43;p8"/>
          <p:cNvSpPr txBox="1"/>
          <p:nvPr>
            <p:ph type="title"/>
          </p:nvPr>
        </p:nvSpPr>
        <p:spPr>
          <a:xfrm>
            <a:off x="490250" y="488250"/>
            <a:ext cx="62271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p:txBody>
      </p:sp>
      <p:sp>
        <p:nvSpPr>
          <p:cNvPr id="44" name="Google Shape;44;p8"/>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p:txBody>
      </p:sp>
      <p:sp>
        <p:nvSpPr>
          <p:cNvPr id="49" name="Google Shape;49;p9"/>
          <p:cNvSpPr txBox="1"/>
          <p:nvPr>
            <p:ph idx="1" type="subTitle"/>
          </p:nvPr>
        </p:nvSpPr>
        <p:spPr>
          <a:xfrm>
            <a:off x="265500" y="2779467"/>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0"/>
          <p:cNvSpPr txBox="1"/>
          <p:nvPr/>
        </p:nvSpPr>
        <p:spPr>
          <a:xfrm flipH="1" rot="10800000">
            <a:off x="0" y="0"/>
            <a:ext cx="9144000" cy="4695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0"/>
          <p:cNvSpPr/>
          <p:nvPr/>
        </p:nvSpPr>
        <p:spPr>
          <a:xfrm flipH="1" rot="10800000">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0"/>
          <p:cNvSpPr txBox="1"/>
          <p:nvPr>
            <p:ph idx="1" type="body"/>
          </p:nvPr>
        </p:nvSpPr>
        <p:spPr>
          <a:xfrm>
            <a:off x="57150" y="4696825"/>
            <a:ext cx="8382000" cy="4467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lt1"/>
              </a:buClr>
              <a:buSzPts val="1200"/>
              <a:buNone/>
              <a:defRPr sz="1200">
                <a:solidFill>
                  <a:schemeClr val="lt1"/>
                </a:solidFill>
              </a:defRPr>
            </a:lvl1pPr>
          </a:lstStyle>
          <a:p/>
        </p:txBody>
      </p:sp>
      <p:sp>
        <p:nvSpPr>
          <p:cNvPr id="56" name="Google Shape;56;p10"/>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terial">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p:txBody>
      </p:sp>
      <p:sp>
        <p:nvSpPr>
          <p:cNvPr id="7" name="Google Shape;7;p1"/>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indent="-317500" lvl="1" marL="9144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2pPr>
            <a:lvl3pPr indent="-317500" lvl="2" marL="13716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3pPr>
            <a:lvl4pPr indent="-317500" lvl="3" marL="18288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4pPr>
            <a:lvl5pPr indent="-317500" lvl="4" marL="22860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5pPr>
            <a:lvl6pPr indent="-317500" lvl="5" marL="27432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6pPr>
            <a:lvl7pPr indent="-317500" lvl="6" marL="32004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7pPr>
            <a:lvl8pPr indent="-317500" lvl="7" marL="36576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8pPr>
            <a:lvl9pPr indent="-317500" lvl="8" marL="41148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9pPr>
          </a:lstStyle>
          <a:p/>
        </p:txBody>
      </p:sp>
      <p:sp>
        <p:nvSpPr>
          <p:cNvPr id="8" name="Google Shape;8;p1"/>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3"/>
          <p:cNvSpPr txBox="1"/>
          <p:nvPr>
            <p:ph type="ctrTitle"/>
          </p:nvPr>
        </p:nvSpPr>
        <p:spPr>
          <a:xfrm>
            <a:off x="390525" y="1819275"/>
            <a:ext cx="8222100" cy="9336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Children and Grief</a:t>
            </a:r>
            <a:endParaRPr/>
          </a:p>
        </p:txBody>
      </p:sp>
      <p:sp>
        <p:nvSpPr>
          <p:cNvPr id="68" name="Google Shape;68;p13"/>
          <p:cNvSpPr txBox="1"/>
          <p:nvPr>
            <p:ph idx="1" type="subTitle"/>
          </p:nvPr>
        </p:nvSpPr>
        <p:spPr>
          <a:xfrm>
            <a:off x="390525" y="2789130"/>
            <a:ext cx="8222100" cy="4329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2"/>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Supporting Infants and Toddlers</a:t>
            </a:r>
            <a:endParaRPr/>
          </a:p>
        </p:txBody>
      </p:sp>
      <p:sp>
        <p:nvSpPr>
          <p:cNvPr id="122" name="Google Shape;122;p22"/>
          <p:cNvSpPr txBox="1"/>
          <p:nvPr>
            <p:ph idx="1" type="body"/>
          </p:nvPr>
        </p:nvSpPr>
        <p:spPr>
          <a:xfrm>
            <a:off x="471900" y="1919075"/>
            <a:ext cx="8222100" cy="2710200"/>
          </a:xfrm>
          <a:prstGeom prst="rect">
            <a:avLst/>
          </a:prstGeom>
        </p:spPr>
        <p:txBody>
          <a:bodyPr anchorCtr="0" anchor="t" bIns="91425" lIns="91425" spcFirstLastPara="1" rIns="91425" wrap="square" tIns="91425">
            <a:normAutofit fontScale="85000"/>
          </a:bodyPr>
          <a:lstStyle/>
          <a:p>
            <a:pPr indent="-325755" lvl="0" marL="457200" rtl="0" algn="l">
              <a:spcBef>
                <a:spcPts val="0"/>
              </a:spcBef>
              <a:spcAft>
                <a:spcPts val="0"/>
              </a:spcAft>
              <a:buSzPct val="100000"/>
              <a:buChar char="●"/>
            </a:pPr>
            <a:r>
              <a:rPr lang="en"/>
              <a:t>Maintain the child’s routine as much as possible so that they feel safe and cared for.</a:t>
            </a:r>
            <a:endParaRPr/>
          </a:p>
          <a:p>
            <a:pPr indent="-325755" lvl="0" marL="457200" rtl="0" algn="l">
              <a:spcBef>
                <a:spcPts val="0"/>
              </a:spcBef>
              <a:spcAft>
                <a:spcPts val="0"/>
              </a:spcAft>
              <a:buSzPct val="100000"/>
              <a:buChar char="●"/>
            </a:pPr>
            <a:r>
              <a:rPr lang="en"/>
              <a:t>Provide physical touch - cuddling, hugging, holding hands. </a:t>
            </a:r>
            <a:endParaRPr/>
          </a:p>
          <a:p>
            <a:pPr indent="-325755" lvl="0" marL="457200" rtl="0" algn="l">
              <a:spcBef>
                <a:spcPts val="0"/>
              </a:spcBef>
              <a:spcAft>
                <a:spcPts val="0"/>
              </a:spcAft>
              <a:buSzPct val="100000"/>
              <a:buChar char="●"/>
            </a:pPr>
            <a:r>
              <a:rPr lang="en"/>
              <a:t>Have a parent or trusted adult who is a regular part of the child’s life spend time with the child on a daily basis. </a:t>
            </a:r>
            <a:endParaRPr/>
          </a:p>
          <a:p>
            <a:pPr indent="-325755" lvl="0" marL="457200" rtl="0" algn="l">
              <a:spcBef>
                <a:spcPts val="0"/>
              </a:spcBef>
              <a:spcAft>
                <a:spcPts val="0"/>
              </a:spcAft>
              <a:buSzPct val="100000"/>
              <a:buChar char="●"/>
            </a:pPr>
            <a:r>
              <a:rPr lang="en"/>
              <a:t>Give choices to regain control.</a:t>
            </a:r>
            <a:endParaRPr/>
          </a:p>
          <a:p>
            <a:pPr indent="-325755" lvl="0" marL="457200" rtl="0" algn="l">
              <a:spcBef>
                <a:spcPts val="0"/>
              </a:spcBef>
              <a:spcAft>
                <a:spcPts val="0"/>
              </a:spcAft>
              <a:buSzPct val="100000"/>
              <a:buChar char="●"/>
            </a:pPr>
            <a:r>
              <a:rPr lang="en"/>
              <a:t>Answer questions with simple honest, answers. </a:t>
            </a:r>
            <a:endParaRPr/>
          </a:p>
          <a:p>
            <a:pPr indent="-325755" lvl="0" marL="457200" rtl="0" algn="l">
              <a:spcBef>
                <a:spcPts val="0"/>
              </a:spcBef>
              <a:spcAft>
                <a:spcPts val="0"/>
              </a:spcAft>
              <a:buSzPct val="100000"/>
              <a:buChar char="●"/>
            </a:pPr>
            <a:r>
              <a:rPr lang="en"/>
              <a:t>Record lullabies, stories and messages for the child to listen to over and over again. </a:t>
            </a:r>
            <a:endParaRPr/>
          </a:p>
          <a:p>
            <a:pPr indent="0" lvl="0" marL="0" rtl="0" algn="l">
              <a:spcBef>
                <a:spcPts val="1200"/>
              </a:spcBef>
              <a:spcAft>
                <a:spcPts val="12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3"/>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Supporting Children and Teens</a:t>
            </a:r>
            <a:endParaRPr/>
          </a:p>
        </p:txBody>
      </p:sp>
      <p:sp>
        <p:nvSpPr>
          <p:cNvPr id="128" name="Google Shape;128;p23"/>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Answer questions openly, honestly and with age </a:t>
            </a:r>
            <a:r>
              <a:rPr lang="en" sz="1400"/>
              <a:t>appropriate</a:t>
            </a:r>
            <a:r>
              <a:rPr lang="en" sz="1400"/>
              <a:t> responses. </a:t>
            </a:r>
            <a:endParaRPr sz="1400"/>
          </a:p>
          <a:p>
            <a:pPr indent="-317500" lvl="0" marL="457200" rtl="0" algn="l">
              <a:spcBef>
                <a:spcPts val="0"/>
              </a:spcBef>
              <a:spcAft>
                <a:spcPts val="0"/>
              </a:spcAft>
              <a:buSzPts val="1400"/>
              <a:buChar char="●"/>
            </a:pPr>
            <a:r>
              <a:rPr lang="en" sz="1400"/>
              <a:t>“I don’t know” is an appropriate response as it builds trust. </a:t>
            </a:r>
            <a:endParaRPr sz="1400"/>
          </a:p>
          <a:p>
            <a:pPr indent="-317500" lvl="0" marL="457200" rtl="0" algn="l">
              <a:spcBef>
                <a:spcPts val="0"/>
              </a:spcBef>
              <a:spcAft>
                <a:spcPts val="0"/>
              </a:spcAft>
              <a:buSzPts val="1400"/>
              <a:buChar char="●"/>
            </a:pPr>
            <a:r>
              <a:rPr lang="en" sz="1400"/>
              <a:t>For younger children, it is important to distinguish between sleep (when the body is still working, but resting) and death (when the body has stopped working). </a:t>
            </a:r>
            <a:endParaRPr sz="1400"/>
          </a:p>
          <a:p>
            <a:pPr indent="-317500" lvl="0" marL="457200" rtl="0" algn="l">
              <a:spcBef>
                <a:spcPts val="0"/>
              </a:spcBef>
              <a:spcAft>
                <a:spcPts val="0"/>
              </a:spcAft>
              <a:buSzPts val="1400"/>
              <a:buChar char="●"/>
            </a:pPr>
            <a:r>
              <a:rPr lang="en" sz="1400"/>
              <a:t>Be prepared to have the same conversations multiple times. </a:t>
            </a:r>
            <a:endParaRPr sz="1400"/>
          </a:p>
          <a:p>
            <a:pPr indent="-317500" lvl="0" marL="457200" rtl="0" algn="l">
              <a:spcBef>
                <a:spcPts val="0"/>
              </a:spcBef>
              <a:spcAft>
                <a:spcPts val="0"/>
              </a:spcAft>
              <a:buSzPts val="1400"/>
              <a:buChar char="●"/>
            </a:pPr>
            <a:r>
              <a:rPr lang="en" sz="1400"/>
              <a:t>Give choices - helps to regain control</a:t>
            </a:r>
            <a:endParaRPr sz="1400"/>
          </a:p>
          <a:p>
            <a:pPr indent="-317500" lvl="0" marL="457200" rtl="0" algn="l">
              <a:spcBef>
                <a:spcPts val="0"/>
              </a:spcBef>
              <a:spcAft>
                <a:spcPts val="0"/>
              </a:spcAft>
              <a:buSzPts val="1400"/>
              <a:buChar char="●"/>
            </a:pPr>
            <a:r>
              <a:rPr lang="en" sz="1400"/>
              <a:t>Provide opportunities to play. Get their hands busy</a:t>
            </a:r>
            <a:endParaRPr sz="1400"/>
          </a:p>
          <a:p>
            <a:pPr indent="-317500" lvl="0" marL="457200" rtl="0" algn="l">
              <a:spcBef>
                <a:spcPts val="0"/>
              </a:spcBef>
              <a:spcAft>
                <a:spcPts val="0"/>
              </a:spcAft>
              <a:buSzPts val="1400"/>
              <a:buChar char="●"/>
            </a:pPr>
            <a:r>
              <a:rPr lang="en" sz="1400"/>
              <a:t>Give grace; however, do not tolerate aggressive behaviors, such as biting, hitting, kicking, et</a:t>
            </a:r>
            <a:endParaRPr sz="1400"/>
          </a:p>
          <a:p>
            <a:pPr indent="-317500" lvl="0" marL="457200" rtl="0" algn="l">
              <a:spcBef>
                <a:spcPts val="0"/>
              </a:spcBef>
              <a:spcAft>
                <a:spcPts val="0"/>
              </a:spcAft>
              <a:buSzPts val="1400"/>
              <a:buChar char="●"/>
            </a:pPr>
            <a:r>
              <a:rPr lang="en" sz="1400"/>
              <a:t>Discuss other ways to express difficult feelings, such as drawing, talking, punching a pillow, etc. </a:t>
            </a:r>
            <a:endParaRPr sz="1400"/>
          </a:p>
          <a:p>
            <a:pPr indent="0" lvl="0" marL="0" rtl="0" algn="l">
              <a:spcBef>
                <a:spcPts val="1200"/>
              </a:spcBef>
              <a:spcAft>
                <a:spcPts val="12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4"/>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Supporting Children and Teens - continued</a:t>
            </a:r>
            <a:endParaRPr/>
          </a:p>
        </p:txBody>
      </p:sp>
      <p:sp>
        <p:nvSpPr>
          <p:cNvPr id="134" name="Google Shape;134;p24"/>
          <p:cNvSpPr txBox="1"/>
          <p:nvPr>
            <p:ph idx="1" type="body"/>
          </p:nvPr>
        </p:nvSpPr>
        <p:spPr>
          <a:xfrm>
            <a:off x="471900" y="1919075"/>
            <a:ext cx="8222100" cy="2710200"/>
          </a:xfrm>
          <a:prstGeom prst="rect">
            <a:avLst/>
          </a:prstGeom>
        </p:spPr>
        <p:txBody>
          <a:bodyPr anchorCtr="0" anchor="t" bIns="91425" lIns="91425" spcFirstLastPara="1" rIns="91425" wrap="square" tIns="91425">
            <a:normAutofit fontScale="92500" lnSpcReduction="20000"/>
          </a:bodyPr>
          <a:lstStyle/>
          <a:p>
            <a:pPr indent="-334327" lvl="0" marL="457200" rtl="0" algn="l">
              <a:spcBef>
                <a:spcPts val="0"/>
              </a:spcBef>
              <a:spcAft>
                <a:spcPts val="0"/>
              </a:spcAft>
              <a:buSzPct val="100000"/>
              <a:buChar char="●"/>
            </a:pPr>
            <a:r>
              <a:rPr lang="en"/>
              <a:t>Ask open ended questions</a:t>
            </a:r>
            <a:endParaRPr/>
          </a:p>
          <a:p>
            <a:pPr indent="-334327" lvl="0" marL="457200" rtl="0" algn="l">
              <a:spcBef>
                <a:spcPts val="0"/>
              </a:spcBef>
              <a:spcAft>
                <a:spcPts val="0"/>
              </a:spcAft>
              <a:buSzPct val="100000"/>
              <a:buChar char="●"/>
            </a:pPr>
            <a:r>
              <a:rPr lang="en"/>
              <a:t>Listen well. Do not force children and teens to talk</a:t>
            </a:r>
            <a:endParaRPr/>
          </a:p>
          <a:p>
            <a:pPr indent="-334327" lvl="0" marL="457200" rtl="0" algn="l">
              <a:spcBef>
                <a:spcPts val="0"/>
              </a:spcBef>
              <a:spcAft>
                <a:spcPts val="0"/>
              </a:spcAft>
              <a:buSzPct val="100000"/>
              <a:buChar char="●"/>
            </a:pPr>
            <a:r>
              <a:rPr lang="en"/>
              <a:t>Let the children/teen guide as to what they need</a:t>
            </a:r>
            <a:endParaRPr/>
          </a:p>
          <a:p>
            <a:pPr indent="-334327" lvl="0" marL="457200" rtl="0" algn="l">
              <a:spcBef>
                <a:spcPts val="0"/>
              </a:spcBef>
              <a:spcAft>
                <a:spcPts val="0"/>
              </a:spcAft>
              <a:buSzPct val="100000"/>
              <a:buChar char="●"/>
            </a:pPr>
            <a:r>
              <a:rPr lang="en"/>
              <a:t>Assess for changes in mood, appetite, sleep, grades, and relationships</a:t>
            </a:r>
            <a:endParaRPr/>
          </a:p>
          <a:p>
            <a:pPr indent="-334327" lvl="0" marL="457200" rtl="0" algn="l">
              <a:spcBef>
                <a:spcPts val="0"/>
              </a:spcBef>
              <a:spcAft>
                <a:spcPts val="0"/>
              </a:spcAft>
              <a:buSzPct val="100000"/>
              <a:buChar char="●"/>
            </a:pPr>
            <a:r>
              <a:rPr lang="en"/>
              <a:t>Assess their understanding of what has taken place</a:t>
            </a:r>
            <a:endParaRPr/>
          </a:p>
          <a:p>
            <a:pPr indent="-334327" lvl="0" marL="457200" rtl="0" algn="l">
              <a:spcBef>
                <a:spcPts val="0"/>
              </a:spcBef>
              <a:spcAft>
                <a:spcPts val="0"/>
              </a:spcAft>
              <a:buSzPct val="100000"/>
              <a:buChar char="●"/>
            </a:pPr>
            <a:r>
              <a:rPr lang="en"/>
              <a:t>Reassure the child/teen they are not responsible for their loved one’s death</a:t>
            </a:r>
            <a:endParaRPr/>
          </a:p>
          <a:p>
            <a:pPr indent="-334327" lvl="0" marL="457200" rtl="0" algn="l">
              <a:spcBef>
                <a:spcPts val="0"/>
              </a:spcBef>
              <a:spcAft>
                <a:spcPts val="0"/>
              </a:spcAft>
              <a:buSzPct val="100000"/>
              <a:buChar char="●"/>
            </a:pPr>
            <a:r>
              <a:rPr lang="en"/>
              <a:t>Model/encourage appropriate expression of feelings</a:t>
            </a:r>
            <a:endParaRPr/>
          </a:p>
          <a:p>
            <a:pPr indent="-334327" lvl="0" marL="457200" rtl="0" algn="l">
              <a:spcBef>
                <a:spcPts val="0"/>
              </a:spcBef>
              <a:spcAft>
                <a:spcPts val="0"/>
              </a:spcAft>
              <a:buSzPct val="100000"/>
              <a:buChar char="●"/>
            </a:pPr>
            <a:r>
              <a:rPr lang="en"/>
              <a:t>Reduce expectations when </a:t>
            </a:r>
            <a:r>
              <a:rPr lang="en"/>
              <a:t>grieving</a:t>
            </a:r>
            <a:endParaRPr/>
          </a:p>
          <a:p>
            <a:pPr indent="-334327" lvl="0" marL="457200" rtl="0" algn="l">
              <a:spcBef>
                <a:spcPts val="0"/>
              </a:spcBef>
              <a:spcAft>
                <a:spcPts val="0"/>
              </a:spcAft>
              <a:buSzPct val="100000"/>
              <a:buChar char="●"/>
            </a:pPr>
            <a:r>
              <a:rPr lang="en"/>
              <a:t>Be patient</a:t>
            </a:r>
            <a:endParaRPr/>
          </a:p>
          <a:p>
            <a:pPr indent="-334327" lvl="0" marL="457200" rtl="0" algn="l">
              <a:spcBef>
                <a:spcPts val="0"/>
              </a:spcBef>
              <a:spcAft>
                <a:spcPts val="0"/>
              </a:spcAft>
              <a:buSzPct val="100000"/>
              <a:buChar char="●"/>
            </a:pPr>
            <a:r>
              <a:rPr lang="en"/>
              <a:t>Keep in contact with school/coaches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5"/>
          <p:cNvSpPr txBox="1"/>
          <p:nvPr>
            <p:ph type="title"/>
          </p:nvPr>
        </p:nvSpPr>
        <p:spPr>
          <a:xfrm>
            <a:off x="46095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Difficult losses for children (and adults)</a:t>
            </a:r>
            <a:endParaRPr/>
          </a:p>
        </p:txBody>
      </p:sp>
      <p:sp>
        <p:nvSpPr>
          <p:cNvPr id="140" name="Google Shape;140;p25"/>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Cancer</a:t>
            </a:r>
            <a:endParaRPr/>
          </a:p>
          <a:p>
            <a:pPr indent="-342900" lvl="0" marL="457200" rtl="0" algn="l">
              <a:spcBef>
                <a:spcPts val="0"/>
              </a:spcBef>
              <a:spcAft>
                <a:spcPts val="0"/>
              </a:spcAft>
              <a:buSzPts val="1800"/>
              <a:buChar char="●"/>
            </a:pPr>
            <a:r>
              <a:rPr lang="en"/>
              <a:t>Divorce</a:t>
            </a:r>
            <a:endParaRPr/>
          </a:p>
          <a:p>
            <a:pPr indent="-342900" lvl="0" marL="457200" rtl="0" algn="l">
              <a:spcBef>
                <a:spcPts val="0"/>
              </a:spcBef>
              <a:spcAft>
                <a:spcPts val="0"/>
              </a:spcAft>
              <a:buSzPts val="1800"/>
              <a:buChar char="●"/>
            </a:pPr>
            <a:r>
              <a:rPr lang="en"/>
              <a:t>Death</a:t>
            </a:r>
            <a:endParaRPr/>
          </a:p>
          <a:p>
            <a:pPr indent="-342900" lvl="0" marL="457200" rtl="0" algn="l">
              <a:spcBef>
                <a:spcPts val="0"/>
              </a:spcBef>
              <a:spcAft>
                <a:spcPts val="0"/>
              </a:spcAft>
              <a:buSzPts val="1800"/>
              <a:buChar char="●"/>
            </a:pPr>
            <a:r>
              <a:rPr lang="en"/>
              <a:t>Overdose</a:t>
            </a:r>
            <a:endParaRPr/>
          </a:p>
          <a:p>
            <a:pPr indent="-342900" lvl="0" marL="457200" rtl="0" algn="l">
              <a:spcBef>
                <a:spcPts val="0"/>
              </a:spcBef>
              <a:spcAft>
                <a:spcPts val="0"/>
              </a:spcAft>
              <a:buSzPts val="1800"/>
              <a:buChar char="●"/>
            </a:pPr>
            <a:r>
              <a:rPr lang="en"/>
              <a:t>Suicide</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6"/>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How to share a cancer diagnosis</a:t>
            </a:r>
            <a:endParaRPr/>
          </a:p>
        </p:txBody>
      </p:sp>
      <p:sp>
        <p:nvSpPr>
          <p:cNvPr id="146" name="Google Shape;146;p26"/>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This is a difficult conversation to have with loved ones at any age, let alone children.</a:t>
            </a:r>
            <a:endParaRPr/>
          </a:p>
          <a:p>
            <a:pPr indent="-342900" lvl="0" marL="457200" rtl="0" algn="l">
              <a:spcBef>
                <a:spcPts val="0"/>
              </a:spcBef>
              <a:spcAft>
                <a:spcPts val="0"/>
              </a:spcAft>
              <a:buSzPts val="1800"/>
              <a:buChar char="●"/>
            </a:pPr>
            <a:r>
              <a:rPr lang="en"/>
              <a:t>Often the adults need time to process what this diagnosis means before having a conversation with children.</a:t>
            </a:r>
            <a:endParaRPr/>
          </a:p>
          <a:p>
            <a:pPr indent="-342900" lvl="0" marL="457200" rtl="0" algn="l">
              <a:spcBef>
                <a:spcPts val="0"/>
              </a:spcBef>
              <a:spcAft>
                <a:spcPts val="0"/>
              </a:spcAft>
              <a:buSzPts val="1800"/>
              <a:buChar char="●"/>
            </a:pPr>
            <a:r>
              <a:rPr lang="en"/>
              <a:t>The most important thing in talking with your children, is to be honest and let them know you love them.</a:t>
            </a:r>
            <a:endParaRPr/>
          </a:p>
          <a:p>
            <a:pPr indent="0" lvl="0" marL="457200" rtl="0" algn="l">
              <a:spcBef>
                <a:spcPts val="1200"/>
              </a:spcBef>
              <a:spcAft>
                <a:spcPts val="120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7"/>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First steps</a:t>
            </a:r>
            <a:endParaRPr/>
          </a:p>
        </p:txBody>
      </p:sp>
      <p:sp>
        <p:nvSpPr>
          <p:cNvPr id="152" name="Google Shape;152;p27"/>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Deciding what to share and when can be an important first step. </a:t>
            </a:r>
            <a:endParaRPr sz="1400"/>
          </a:p>
          <a:p>
            <a:pPr indent="0" lvl="0" marL="0" rtl="0" algn="l">
              <a:spcBef>
                <a:spcPts val="1200"/>
              </a:spcBef>
              <a:spcAft>
                <a:spcPts val="0"/>
              </a:spcAft>
              <a:buNone/>
            </a:pPr>
            <a:r>
              <a:rPr lang="en" sz="1400"/>
              <a:t>Children are often very perceptive. Even if they don’t know what is wrong, they can often tell something is wrong. They will often imagine the worst case scenario and feel they are to blame. As a result, it is recommended to have a conversation with the child sooner rather than later. Hearing the information from the parent instead of another unexpected source builds trust. </a:t>
            </a:r>
            <a:endParaRPr sz="1400"/>
          </a:p>
          <a:p>
            <a:pPr indent="0" lvl="0" marL="0" rtl="0" algn="l">
              <a:spcBef>
                <a:spcPts val="1200"/>
              </a:spcBef>
              <a:spcAft>
                <a:spcPts val="0"/>
              </a:spcAft>
              <a:buNone/>
            </a:pPr>
            <a:r>
              <a:rPr lang="en" sz="1400"/>
              <a:t>Where would you like the conversation to take place. Many families choose a place that is familiar and safe to the child. </a:t>
            </a:r>
            <a:endParaRPr sz="1400"/>
          </a:p>
          <a:p>
            <a:pPr indent="0" lvl="0" marL="0" rtl="0" algn="l">
              <a:spcBef>
                <a:spcPts val="1200"/>
              </a:spcBef>
              <a:spcAft>
                <a:spcPts val="0"/>
              </a:spcAft>
              <a:buNone/>
            </a:pPr>
            <a:r>
              <a:rPr lang="en" sz="1400"/>
              <a:t>Who would you like to be there. Are there other trusted adults who may be a support to the child.</a:t>
            </a:r>
            <a:endParaRPr sz="1400"/>
          </a:p>
          <a:p>
            <a:pPr indent="0" lvl="0" marL="0" rtl="0" algn="l">
              <a:spcBef>
                <a:spcPts val="1200"/>
              </a:spcBef>
              <a:spcAft>
                <a:spcPts val="120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8"/>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First Steps - continued</a:t>
            </a:r>
            <a:endParaRPr/>
          </a:p>
        </p:txBody>
      </p:sp>
      <p:sp>
        <p:nvSpPr>
          <p:cNvPr id="158" name="Google Shape;158;p28"/>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Do not feel you have to discuss everything at once. Pay attention to the child’s developmental age and attention span. Several conversations over time usually work better when working with children.</a:t>
            </a:r>
            <a:endParaRPr sz="1400"/>
          </a:p>
          <a:p>
            <a:pPr indent="0" lvl="0" marL="0" rtl="0" algn="l">
              <a:spcBef>
                <a:spcPts val="1200"/>
              </a:spcBef>
              <a:spcAft>
                <a:spcPts val="0"/>
              </a:spcAft>
              <a:buNone/>
            </a:pPr>
            <a:r>
              <a:rPr lang="en" sz="1400"/>
              <a:t>Do not feel you need to have all of the answers. The truth is you won’t be able to answer all of your child’s questions. </a:t>
            </a:r>
            <a:endParaRPr sz="1400"/>
          </a:p>
          <a:p>
            <a:pPr indent="0" lvl="0" marL="0" rtl="0" algn="l">
              <a:spcBef>
                <a:spcPts val="1200"/>
              </a:spcBef>
              <a:spcAft>
                <a:spcPts val="0"/>
              </a:spcAft>
              <a:buNone/>
            </a:pPr>
            <a:r>
              <a:rPr lang="en" sz="1400"/>
              <a:t>Encourage them to keep asking questions, even the hard ones. Let them know you will answer them honestly and to the best of your ability. Saying the words, “I don’t know” is acceptable and builds trust. </a:t>
            </a:r>
            <a:endParaRPr sz="1400"/>
          </a:p>
          <a:p>
            <a:pPr indent="0" lvl="0" marL="0" rtl="0" algn="l">
              <a:spcBef>
                <a:spcPts val="1200"/>
              </a:spcBef>
              <a:spcAft>
                <a:spcPts val="0"/>
              </a:spcAft>
              <a:buNone/>
            </a:pPr>
            <a:r>
              <a:rPr lang="en" sz="1400"/>
              <a:t>If you choose not to have a conversation, recognize you may still be communicating with your child without recognizing it. (Body language, things they hear or do not hear (silence when the walk in a room), etc. </a:t>
            </a:r>
            <a:endParaRPr sz="1400"/>
          </a:p>
          <a:p>
            <a:pPr indent="0" lvl="0" marL="0" rtl="0" algn="l">
              <a:spcBef>
                <a:spcPts val="1200"/>
              </a:spcBef>
              <a:spcAft>
                <a:spcPts val="0"/>
              </a:spcAft>
              <a:buNone/>
            </a:pPr>
            <a:r>
              <a:t/>
            </a:r>
            <a:endParaRPr sz="1400"/>
          </a:p>
          <a:p>
            <a:pPr indent="0" lvl="0" marL="0" rtl="0" algn="l">
              <a:spcBef>
                <a:spcPts val="1200"/>
              </a:spcBef>
              <a:spcAft>
                <a:spcPts val="120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29"/>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Take time to prepare</a:t>
            </a:r>
            <a:endParaRPr/>
          </a:p>
        </p:txBody>
      </p:sp>
      <p:sp>
        <p:nvSpPr>
          <p:cNvPr id="164" name="Google Shape;164;p29"/>
          <p:cNvSpPr txBox="1"/>
          <p:nvPr>
            <p:ph idx="1" type="body"/>
          </p:nvPr>
        </p:nvSpPr>
        <p:spPr>
          <a:xfrm>
            <a:off x="471900" y="1919075"/>
            <a:ext cx="8222100" cy="2710200"/>
          </a:xfrm>
          <a:prstGeom prst="rect">
            <a:avLst/>
          </a:prstGeom>
        </p:spPr>
        <p:txBody>
          <a:bodyPr anchorCtr="0" anchor="t" bIns="91425" lIns="91425" spcFirstLastPara="1" rIns="91425" wrap="square" tIns="91425">
            <a:normAutofit fontScale="25000" lnSpcReduction="20000"/>
          </a:bodyPr>
          <a:lstStyle/>
          <a:p>
            <a:pPr indent="0" lvl="0" marL="0" rtl="0" algn="l">
              <a:spcBef>
                <a:spcPts val="0"/>
              </a:spcBef>
              <a:spcAft>
                <a:spcPts val="0"/>
              </a:spcAft>
              <a:buNone/>
            </a:pPr>
            <a:r>
              <a:rPr lang="en" sz="5600"/>
              <a:t>Take time to process the diagnosis prior to having a discussion with the child.</a:t>
            </a:r>
            <a:endParaRPr sz="5600"/>
          </a:p>
          <a:p>
            <a:pPr indent="0" lvl="0" marL="0" rtl="0" algn="l">
              <a:spcBef>
                <a:spcPts val="1200"/>
              </a:spcBef>
              <a:spcAft>
                <a:spcPts val="0"/>
              </a:spcAft>
              <a:buNone/>
            </a:pPr>
            <a:r>
              <a:rPr lang="en" sz="5600"/>
              <a:t>For some, it is helpful to write down what they want to share prior to the discussion. Specific words or terms you would like to use. </a:t>
            </a:r>
            <a:endParaRPr sz="5600"/>
          </a:p>
          <a:p>
            <a:pPr indent="0" lvl="0" marL="0" rtl="0" algn="l">
              <a:spcBef>
                <a:spcPts val="1200"/>
              </a:spcBef>
              <a:spcAft>
                <a:spcPts val="0"/>
              </a:spcAft>
              <a:buNone/>
            </a:pPr>
            <a:r>
              <a:rPr lang="en" sz="5600"/>
              <a:t>You may also want to rehearse what you want to say in the mirror or with another trusted adult beforehand. </a:t>
            </a:r>
            <a:endParaRPr sz="5600"/>
          </a:p>
          <a:p>
            <a:pPr indent="0" lvl="0" marL="0" rtl="0" algn="l">
              <a:spcBef>
                <a:spcPts val="1200"/>
              </a:spcBef>
              <a:spcAft>
                <a:spcPts val="0"/>
              </a:spcAft>
              <a:buNone/>
            </a:pPr>
            <a:r>
              <a:rPr lang="en" sz="5600"/>
              <a:t>If you anticipate it will be difficult to get the words out, is there another trusted adult that can share the news in your presence or be willing to take over the conversation if needed. </a:t>
            </a:r>
            <a:endParaRPr sz="5600"/>
          </a:p>
          <a:p>
            <a:pPr indent="0" lvl="0" marL="0" rtl="0" algn="l">
              <a:spcBef>
                <a:spcPts val="1200"/>
              </a:spcBef>
              <a:spcAft>
                <a:spcPts val="0"/>
              </a:spcAft>
              <a:buNone/>
            </a:pPr>
            <a:r>
              <a:rPr lang="en" sz="5600"/>
              <a:t>Pick your time carefully. Try not to begin the </a:t>
            </a:r>
            <a:r>
              <a:rPr lang="en" sz="5600"/>
              <a:t>conversation when you or your children are tired or pressed for time. </a:t>
            </a:r>
            <a:endParaRPr sz="5600"/>
          </a:p>
          <a:p>
            <a:pPr indent="0" lvl="0" marL="0" rtl="0" algn="l">
              <a:spcBef>
                <a:spcPts val="1200"/>
              </a:spcBef>
              <a:spcAft>
                <a:spcPts val="0"/>
              </a:spcAft>
              <a:buNone/>
            </a:pPr>
            <a:r>
              <a:rPr lang="en" sz="5600"/>
              <a:t>Recognize children may need different approaches given their ages. You may decide to meet with your children together or independently. </a:t>
            </a:r>
            <a:endParaRPr sz="5600"/>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30"/>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What Information to Share</a:t>
            </a:r>
            <a:endParaRPr/>
          </a:p>
        </p:txBody>
      </p:sp>
      <p:sp>
        <p:nvSpPr>
          <p:cNvPr id="170" name="Google Shape;170;p30"/>
          <p:cNvSpPr txBox="1"/>
          <p:nvPr>
            <p:ph idx="1" type="body"/>
          </p:nvPr>
        </p:nvSpPr>
        <p:spPr>
          <a:xfrm>
            <a:off x="471900" y="1919075"/>
            <a:ext cx="8222100" cy="2710200"/>
          </a:xfrm>
          <a:prstGeom prst="rect">
            <a:avLst/>
          </a:prstGeom>
        </p:spPr>
        <p:txBody>
          <a:bodyPr anchorCtr="0" anchor="t" bIns="91425" lIns="91425" spcFirstLastPara="1" rIns="91425" wrap="square" tIns="91425">
            <a:normAutofit fontScale="55000"/>
          </a:bodyPr>
          <a:lstStyle/>
          <a:p>
            <a:pPr indent="-317658" lvl="0" marL="457200" rtl="0" algn="l">
              <a:spcBef>
                <a:spcPts val="0"/>
              </a:spcBef>
              <a:spcAft>
                <a:spcPts val="0"/>
              </a:spcAft>
              <a:buSzPct val="100000"/>
              <a:buChar char="●"/>
            </a:pPr>
            <a:r>
              <a:rPr lang="en" sz="2550"/>
              <a:t>Provide key information. “Mom (or dad) has a disease called “cancer”. Cancer is a name for many diseases where small cells in the body divide more quickly than usual.</a:t>
            </a:r>
            <a:endParaRPr sz="2550"/>
          </a:p>
          <a:p>
            <a:pPr indent="-317658" lvl="0" marL="457200" rtl="0" algn="l">
              <a:spcBef>
                <a:spcPts val="0"/>
              </a:spcBef>
              <a:spcAft>
                <a:spcPts val="0"/>
              </a:spcAft>
              <a:buSzPct val="100000"/>
              <a:buChar char="●"/>
            </a:pPr>
            <a:r>
              <a:rPr lang="en" sz="2550"/>
              <a:t>Young children do not need a lot of details. They are very concrete in their thinking. They may not </a:t>
            </a:r>
            <a:r>
              <a:rPr lang="en" sz="2550"/>
              <a:t>understand</a:t>
            </a:r>
            <a:r>
              <a:rPr lang="en" sz="2550"/>
              <a:t> what the diagnosis means until their everyday life is impacted. </a:t>
            </a:r>
            <a:endParaRPr sz="2550"/>
          </a:p>
          <a:p>
            <a:pPr indent="-317658" lvl="0" marL="457200" rtl="0" algn="l">
              <a:spcBef>
                <a:spcPts val="0"/>
              </a:spcBef>
              <a:spcAft>
                <a:spcPts val="0"/>
              </a:spcAft>
              <a:buSzPct val="100000"/>
              <a:buChar char="●"/>
            </a:pPr>
            <a:r>
              <a:rPr lang="en" sz="2550"/>
              <a:t>With younger children, a parent can use a doll, stuffed animal or picture to let the child know where the cancer is located. </a:t>
            </a:r>
            <a:endParaRPr sz="2550"/>
          </a:p>
          <a:p>
            <a:pPr indent="-317658" lvl="0" marL="457200" rtl="0" algn="l">
              <a:spcBef>
                <a:spcPts val="0"/>
              </a:spcBef>
              <a:spcAft>
                <a:spcPts val="0"/>
              </a:spcAft>
              <a:buSzPct val="100000"/>
              <a:buChar char="●"/>
            </a:pPr>
            <a:r>
              <a:rPr lang="en" sz="2550"/>
              <a:t>Let children/teens know how their every day may change. More doctor appointments, loss of hair, needing more rest, etc.</a:t>
            </a:r>
            <a:endParaRPr sz="2550"/>
          </a:p>
          <a:p>
            <a:pPr indent="0" lvl="0" marL="457200" rtl="0" algn="l">
              <a:spcBef>
                <a:spcPts val="1200"/>
              </a:spcBef>
              <a:spcAft>
                <a:spcPts val="1200"/>
              </a:spcAft>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31"/>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What information to share</a:t>
            </a:r>
            <a:endParaRPr/>
          </a:p>
        </p:txBody>
      </p:sp>
      <p:sp>
        <p:nvSpPr>
          <p:cNvPr id="176" name="Google Shape;176;p31"/>
          <p:cNvSpPr txBox="1"/>
          <p:nvPr>
            <p:ph idx="1" type="body"/>
          </p:nvPr>
        </p:nvSpPr>
        <p:spPr>
          <a:xfrm>
            <a:off x="471900" y="1919075"/>
            <a:ext cx="8222100" cy="27102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
              <a:t>Teens are often more aware of cancer and can be quite worried and scared. Allow the teen to guide you as to how much information they want or can handle. Be aware their response can trigger a lot of emotion within you. Although difficult, by sharing painful thoughts and emotions, it can build trust moving forward. </a:t>
            </a:r>
            <a:endParaRPr/>
          </a:p>
          <a:p>
            <a:pPr indent="-342900" lvl="0" marL="457200" rtl="0" algn="l">
              <a:spcBef>
                <a:spcPts val="0"/>
              </a:spcBef>
              <a:spcAft>
                <a:spcPts val="0"/>
              </a:spcAft>
              <a:buSzPts val="1800"/>
              <a:buChar char="●"/>
            </a:pPr>
            <a:r>
              <a:rPr lang="en"/>
              <a:t>You may ask your child/teen if they know of anyone who has had cancer to better grasp their understanding. </a:t>
            </a:r>
            <a:endParaRPr/>
          </a:p>
          <a:p>
            <a:pPr indent="0" lvl="0" marL="0" rtl="0" algn="l">
              <a:spcBef>
                <a:spcPts val="1200"/>
              </a:spcBef>
              <a:spcAft>
                <a:spcPts val="12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4"/>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Child Development and Grief</a:t>
            </a:r>
            <a:endParaRPr/>
          </a:p>
        </p:txBody>
      </p:sp>
      <p:sp>
        <p:nvSpPr>
          <p:cNvPr id="74" name="Google Shape;74;p14"/>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The developmental age of the child will largely impact how he or she grieves. </a:t>
            </a:r>
            <a:endParaRPr/>
          </a:p>
          <a:p>
            <a:pPr indent="-342900" lvl="0" marL="457200" rtl="0" algn="l">
              <a:spcBef>
                <a:spcPts val="0"/>
              </a:spcBef>
              <a:spcAft>
                <a:spcPts val="0"/>
              </a:spcAft>
              <a:buSzPts val="1800"/>
              <a:buChar char="●"/>
            </a:pPr>
            <a:r>
              <a:rPr lang="en"/>
              <a:t>It is important to recognize that although their understanding of the loss may vary, children will still grieve regardless of their age.</a:t>
            </a:r>
            <a:endParaRPr/>
          </a:p>
          <a:p>
            <a:pPr indent="-342900" lvl="0" marL="457200" rtl="0" algn="l">
              <a:spcBef>
                <a:spcPts val="0"/>
              </a:spcBef>
              <a:spcAft>
                <a:spcPts val="0"/>
              </a:spcAft>
              <a:buSzPts val="1800"/>
              <a:buChar char="●"/>
            </a:pPr>
            <a:r>
              <a:rPr lang="en"/>
              <a:t>Fred Rodgers once quoted, “If you are old enough to love, you are old enough to grieve”.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32"/>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The three C’s</a:t>
            </a:r>
            <a:endParaRPr/>
          </a:p>
        </p:txBody>
      </p:sp>
      <p:sp>
        <p:nvSpPr>
          <p:cNvPr id="182" name="Google Shape;182;p32"/>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It is important to let the child know the following</a:t>
            </a:r>
            <a:endParaRPr/>
          </a:p>
          <a:p>
            <a:pPr indent="-342900" lvl="0" marL="457200" rtl="0" algn="l">
              <a:spcBef>
                <a:spcPts val="1200"/>
              </a:spcBef>
              <a:spcAft>
                <a:spcPts val="0"/>
              </a:spcAft>
              <a:buSzPts val="1800"/>
              <a:buChar char="●"/>
            </a:pPr>
            <a:r>
              <a:rPr lang="en"/>
              <a:t>They cannot </a:t>
            </a:r>
            <a:r>
              <a:rPr lang="en" u="sng"/>
              <a:t>catch </a:t>
            </a:r>
            <a:r>
              <a:rPr lang="en"/>
              <a:t>cancer like a common cold or cough. It is not contagious.</a:t>
            </a:r>
            <a:endParaRPr/>
          </a:p>
          <a:p>
            <a:pPr indent="-342900" lvl="0" marL="457200" rtl="0" algn="l">
              <a:spcBef>
                <a:spcPts val="0"/>
              </a:spcBef>
              <a:spcAft>
                <a:spcPts val="0"/>
              </a:spcAft>
              <a:buSzPts val="1800"/>
              <a:buChar char="●"/>
            </a:pPr>
            <a:r>
              <a:rPr lang="en"/>
              <a:t>They did not </a:t>
            </a:r>
            <a:r>
              <a:rPr lang="en" u="sng"/>
              <a:t>cause</a:t>
            </a:r>
            <a:r>
              <a:rPr lang="en"/>
              <a:t> the cancer. </a:t>
            </a:r>
            <a:endParaRPr/>
          </a:p>
          <a:p>
            <a:pPr indent="-342900" lvl="0" marL="457200" rtl="0" algn="l">
              <a:spcBef>
                <a:spcPts val="0"/>
              </a:spcBef>
              <a:spcAft>
                <a:spcPts val="0"/>
              </a:spcAft>
              <a:buSzPts val="1800"/>
              <a:buChar char="●"/>
            </a:pPr>
            <a:r>
              <a:rPr lang="en"/>
              <a:t>There are things the child/teen can do to show they </a:t>
            </a:r>
            <a:r>
              <a:rPr lang="en" u="sng"/>
              <a:t>care</a:t>
            </a:r>
            <a:r>
              <a:rPr lang="en"/>
              <a:t> during this process.</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33"/>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“Are you going to die?”</a:t>
            </a:r>
            <a:endParaRPr/>
          </a:p>
        </p:txBody>
      </p:sp>
      <p:sp>
        <p:nvSpPr>
          <p:cNvPr id="188" name="Google Shape;188;p33"/>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Most parents dread this question. </a:t>
            </a:r>
            <a:endParaRPr/>
          </a:p>
          <a:p>
            <a:pPr indent="0" lvl="0" marL="0" rtl="0" algn="l">
              <a:spcBef>
                <a:spcPts val="1200"/>
              </a:spcBef>
              <a:spcAft>
                <a:spcPts val="0"/>
              </a:spcAft>
              <a:buNone/>
            </a:pPr>
            <a:r>
              <a:rPr lang="en"/>
              <a:t>Possible answers: “Some people do die from cancer, and others do not. I’m going to take strong medicine and/or have surgery to get rid of my cancer. I am going to work closely with the doctors”.</a:t>
            </a:r>
            <a:endParaRPr/>
          </a:p>
          <a:p>
            <a:pPr indent="0" lvl="0" marL="0" rtl="0" algn="l">
              <a:spcBef>
                <a:spcPts val="1200"/>
              </a:spcBef>
              <a:spcAft>
                <a:spcPts val="1200"/>
              </a:spcAft>
              <a:buNone/>
            </a:pPr>
            <a:r>
              <a:rPr lang="en"/>
              <a:t>Give positive responses when possible: “The doctors are </a:t>
            </a:r>
            <a:r>
              <a:rPr lang="en"/>
              <a:t>optimistic</a:t>
            </a:r>
            <a:r>
              <a:rPr lang="en"/>
              <a:t>. They caught it early. There are new medications to treat my cancer.”.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34"/>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This is a Process</a:t>
            </a:r>
            <a:endParaRPr/>
          </a:p>
        </p:txBody>
      </p:sp>
      <p:sp>
        <p:nvSpPr>
          <p:cNvPr id="194" name="Google Shape;194;p34"/>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Give your child/teen time to absorb the information. Recognize they may not want to talk right away. </a:t>
            </a:r>
            <a:endParaRPr/>
          </a:p>
          <a:p>
            <a:pPr indent="0" lvl="0" marL="0" rtl="0" algn="l">
              <a:spcBef>
                <a:spcPts val="1200"/>
              </a:spcBef>
              <a:spcAft>
                <a:spcPts val="0"/>
              </a:spcAft>
              <a:buNone/>
            </a:pPr>
            <a:r>
              <a:rPr lang="en"/>
              <a:t>The initial conversation may or may not go as hoped. Give yourself grace. Recognize this is the first of many and that this is uncharted territory for everyone. </a:t>
            </a:r>
            <a:endParaRPr/>
          </a:p>
          <a:p>
            <a:pPr indent="0" lvl="0" marL="0" rtl="0" algn="l">
              <a:spcBef>
                <a:spcPts val="1200"/>
              </a:spcBef>
              <a:spcAft>
                <a:spcPts val="1200"/>
              </a:spcAft>
              <a:buNone/>
            </a:pPr>
            <a:r>
              <a:rPr lang="en"/>
              <a:t>Discuss ways your child/teen can ask questions. Family meetings every so often, question box, at night when the </a:t>
            </a:r>
            <a:r>
              <a:rPr lang="en"/>
              <a:t>lights</a:t>
            </a:r>
            <a:r>
              <a:rPr lang="en"/>
              <a:t> are off, etc.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35"/>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Divorce</a:t>
            </a:r>
            <a:endParaRPr/>
          </a:p>
        </p:txBody>
      </p:sp>
      <p:sp>
        <p:nvSpPr>
          <p:cNvPr id="200" name="Google Shape;200;p35"/>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t>Many children/teen experience the divorce of their parents. This is hard on every family member regardless of age. </a:t>
            </a:r>
            <a:endParaRPr sz="1200"/>
          </a:p>
          <a:p>
            <a:pPr indent="-304800" lvl="0" marL="457200" rtl="0" algn="l">
              <a:spcBef>
                <a:spcPts val="1200"/>
              </a:spcBef>
              <a:spcAft>
                <a:spcPts val="0"/>
              </a:spcAft>
              <a:buSzPts val="1200"/>
              <a:buChar char="●"/>
            </a:pPr>
            <a:r>
              <a:rPr lang="en" sz="1200"/>
              <a:t>Ideally, talk to your child/children together. This is not always possible given the circumstances.</a:t>
            </a:r>
            <a:endParaRPr sz="1200"/>
          </a:p>
          <a:p>
            <a:pPr indent="-304800" lvl="0" marL="457200" rtl="0" algn="l">
              <a:spcBef>
                <a:spcPts val="0"/>
              </a:spcBef>
              <a:spcAft>
                <a:spcPts val="0"/>
              </a:spcAft>
              <a:buSzPts val="1200"/>
              <a:buChar char="●"/>
            </a:pPr>
            <a:r>
              <a:rPr lang="en" sz="1200"/>
              <a:t>Plan what you will say. “We have </a:t>
            </a:r>
            <a:r>
              <a:rPr lang="en" sz="1200"/>
              <a:t>decided</a:t>
            </a:r>
            <a:r>
              <a:rPr lang="en" sz="1200"/>
              <a:t> not to stay married”. “We have chosen to live in separate homes”.</a:t>
            </a:r>
            <a:endParaRPr sz="1200"/>
          </a:p>
          <a:p>
            <a:pPr indent="-304800" lvl="0" marL="457200" rtl="0" algn="l">
              <a:spcBef>
                <a:spcPts val="0"/>
              </a:spcBef>
              <a:spcAft>
                <a:spcPts val="0"/>
              </a:spcAft>
              <a:buSzPts val="1200"/>
              <a:buChar char="●"/>
            </a:pPr>
            <a:r>
              <a:rPr lang="en" sz="1200"/>
              <a:t>Remain calm and do not blame each other. When blaming occurs, the child/teen can lose respect for both parents. </a:t>
            </a:r>
            <a:endParaRPr sz="1200"/>
          </a:p>
          <a:p>
            <a:pPr indent="-304800" lvl="0" marL="457200" rtl="0" algn="l">
              <a:spcBef>
                <a:spcPts val="0"/>
              </a:spcBef>
              <a:spcAft>
                <a:spcPts val="0"/>
              </a:spcAft>
              <a:buSzPts val="1200"/>
              <a:buChar char="●"/>
            </a:pPr>
            <a:r>
              <a:rPr lang="en" sz="1200"/>
              <a:t>Reassure the child/children they are not responsible for the divorce.</a:t>
            </a:r>
            <a:endParaRPr sz="1200"/>
          </a:p>
          <a:p>
            <a:pPr indent="-304800" lvl="0" marL="457200" rtl="0" algn="l">
              <a:spcBef>
                <a:spcPts val="0"/>
              </a:spcBef>
              <a:spcAft>
                <a:spcPts val="0"/>
              </a:spcAft>
              <a:buSzPts val="1200"/>
              <a:buChar char="●"/>
            </a:pPr>
            <a:r>
              <a:rPr lang="en" sz="1200"/>
              <a:t>Prepare them for how their lives will change. If one parent is leaving, when will this occur. When will they see them again. What will the arrangement be.</a:t>
            </a:r>
            <a:endParaRPr sz="1200"/>
          </a:p>
          <a:p>
            <a:pPr indent="-304800" lvl="0" marL="457200" rtl="0" algn="l">
              <a:spcBef>
                <a:spcPts val="0"/>
              </a:spcBef>
              <a:spcAft>
                <a:spcPts val="0"/>
              </a:spcAft>
              <a:buSzPts val="1200"/>
              <a:buChar char="●"/>
            </a:pPr>
            <a:r>
              <a:rPr lang="en" sz="1200"/>
              <a:t>Reassure them they are loved</a:t>
            </a:r>
            <a:endParaRPr sz="1200"/>
          </a:p>
          <a:p>
            <a:pPr indent="-304800" lvl="0" marL="457200" rtl="0" algn="l">
              <a:spcBef>
                <a:spcPts val="0"/>
              </a:spcBef>
              <a:spcAft>
                <a:spcPts val="0"/>
              </a:spcAft>
              <a:buSzPts val="1200"/>
              <a:buChar char="●"/>
            </a:pPr>
            <a:r>
              <a:rPr lang="en" sz="1200"/>
              <a:t>Encourage expression of feelings</a:t>
            </a:r>
            <a:endParaRPr sz="1200"/>
          </a:p>
          <a:p>
            <a:pPr indent="-304800" lvl="0" marL="457200" rtl="0" algn="l">
              <a:spcBef>
                <a:spcPts val="0"/>
              </a:spcBef>
              <a:spcAft>
                <a:spcPts val="0"/>
              </a:spcAft>
              <a:buSzPts val="1200"/>
              <a:buChar char="●"/>
            </a:pPr>
            <a:r>
              <a:rPr lang="en" sz="1200"/>
              <a:t>Invite questions</a:t>
            </a:r>
            <a:endParaRPr sz="1200"/>
          </a:p>
          <a:p>
            <a:pPr indent="-304800" lvl="0" marL="457200" rtl="0" algn="l">
              <a:spcBef>
                <a:spcPts val="0"/>
              </a:spcBef>
              <a:spcAft>
                <a:spcPts val="0"/>
              </a:spcAft>
              <a:buSzPts val="1200"/>
              <a:buChar char="●"/>
            </a:pPr>
            <a:r>
              <a:rPr lang="en" sz="1200"/>
              <a:t>Be honest</a:t>
            </a:r>
            <a:endParaRPr sz="1200"/>
          </a:p>
          <a:p>
            <a:pPr indent="-304800" lvl="0" marL="457200" rtl="0" algn="l">
              <a:spcBef>
                <a:spcPts val="0"/>
              </a:spcBef>
              <a:spcAft>
                <a:spcPts val="0"/>
              </a:spcAft>
              <a:buSzPts val="1200"/>
              <a:buChar char="●"/>
            </a:pPr>
            <a:r>
              <a:rPr lang="en" sz="1200"/>
              <a:t>Recognize that even if welcomed, divorce is a loss.</a:t>
            </a:r>
            <a:endParaRPr sz="120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36"/>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Overdose</a:t>
            </a:r>
            <a:endParaRPr/>
          </a:p>
        </p:txBody>
      </p:sp>
      <p:sp>
        <p:nvSpPr>
          <p:cNvPr id="206" name="Google Shape;206;p36"/>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p>
            <a:pPr indent="-304800" lvl="0" marL="457200" rtl="0" algn="l">
              <a:spcBef>
                <a:spcPts val="0"/>
              </a:spcBef>
              <a:spcAft>
                <a:spcPts val="0"/>
              </a:spcAft>
              <a:buSzPts val="1200"/>
              <a:buChar char="●"/>
            </a:pPr>
            <a:r>
              <a:rPr lang="en" sz="1200"/>
              <a:t>Tell the truth</a:t>
            </a:r>
            <a:endParaRPr sz="1200"/>
          </a:p>
          <a:p>
            <a:pPr indent="-304800" lvl="1" marL="914400" rtl="0" algn="l">
              <a:spcBef>
                <a:spcPts val="0"/>
              </a:spcBef>
              <a:spcAft>
                <a:spcPts val="0"/>
              </a:spcAft>
              <a:buSzPts val="1200"/>
              <a:buChar char="○"/>
            </a:pPr>
            <a:r>
              <a:rPr lang="en" sz="1200"/>
              <a:t>Be honest. Hiding of withholding  the cause of death will result in more pain and possible trust issues later.</a:t>
            </a:r>
            <a:endParaRPr sz="1200"/>
          </a:p>
          <a:p>
            <a:pPr indent="-304800" lvl="0" marL="457200" rtl="0" algn="l">
              <a:spcBef>
                <a:spcPts val="0"/>
              </a:spcBef>
              <a:spcAft>
                <a:spcPts val="0"/>
              </a:spcAft>
              <a:buSzPts val="1200"/>
              <a:buChar char="●"/>
            </a:pPr>
            <a:r>
              <a:rPr lang="en" sz="1200"/>
              <a:t>Help them understand in simple terms</a:t>
            </a:r>
            <a:endParaRPr sz="1200"/>
          </a:p>
          <a:p>
            <a:pPr indent="-304800" lvl="1" marL="914400" rtl="0" algn="l">
              <a:spcBef>
                <a:spcPts val="0"/>
              </a:spcBef>
              <a:spcAft>
                <a:spcPts val="0"/>
              </a:spcAft>
              <a:buSzPts val="1200"/>
              <a:buChar char="○"/>
            </a:pPr>
            <a:r>
              <a:rPr lang="en" sz="1200"/>
              <a:t>The child may or may not have been aware of their loved one’s substance use disorder. Explain that the individual used a substance their body could not handle which caused their body to stop working. </a:t>
            </a:r>
            <a:endParaRPr sz="1200"/>
          </a:p>
          <a:p>
            <a:pPr indent="-304800" lvl="1" marL="914400" rtl="0" algn="l">
              <a:spcBef>
                <a:spcPts val="0"/>
              </a:spcBef>
              <a:spcAft>
                <a:spcPts val="0"/>
              </a:spcAft>
              <a:buSzPts val="1200"/>
              <a:buChar char="○"/>
            </a:pPr>
            <a:r>
              <a:rPr lang="en" sz="1200"/>
              <a:t>Describing ‘invisible’ causes of death like depression and substance use disorder can be challenging depending on the age. It can be described as a disease on the inside which impacts someone’s behaviors and judgment.</a:t>
            </a:r>
            <a:endParaRPr sz="1200"/>
          </a:p>
          <a:p>
            <a:pPr indent="-304800" lvl="0" marL="457200" rtl="0" algn="l">
              <a:spcBef>
                <a:spcPts val="0"/>
              </a:spcBef>
              <a:spcAft>
                <a:spcPts val="0"/>
              </a:spcAft>
              <a:buSzPts val="1200"/>
              <a:buChar char="●"/>
            </a:pPr>
            <a:r>
              <a:rPr lang="en" sz="1200"/>
              <a:t>Recognize words matter</a:t>
            </a:r>
            <a:endParaRPr sz="1200"/>
          </a:p>
          <a:p>
            <a:pPr indent="-304800" lvl="1" marL="914400" rtl="0" algn="l">
              <a:spcBef>
                <a:spcPts val="0"/>
              </a:spcBef>
              <a:spcAft>
                <a:spcPts val="0"/>
              </a:spcAft>
              <a:buSzPts val="1200"/>
              <a:buChar char="○"/>
            </a:pPr>
            <a:r>
              <a:rPr lang="en" sz="1200"/>
              <a:t>Avoid  words like addict, abuse/abuser, clean. </a:t>
            </a:r>
            <a:endParaRPr sz="1200"/>
          </a:p>
          <a:p>
            <a:pPr indent="-304800" lvl="1" marL="914400" rtl="0" algn="l">
              <a:spcBef>
                <a:spcPts val="0"/>
              </a:spcBef>
              <a:spcAft>
                <a:spcPts val="0"/>
              </a:spcAft>
              <a:buSzPts val="1200"/>
              <a:buChar char="○"/>
            </a:pPr>
            <a:r>
              <a:rPr lang="en" sz="1200"/>
              <a:t>Instead use </a:t>
            </a:r>
            <a:r>
              <a:rPr lang="en" sz="1200"/>
              <a:t>words like struggled w/ substance use, body became dependent on a medication, the person had a disease that made them use more than was safe for their body.</a:t>
            </a:r>
            <a:endParaRPr sz="1200"/>
          </a:p>
          <a:p>
            <a:pPr indent="-304800" lvl="1" marL="914400" rtl="0" algn="l">
              <a:spcBef>
                <a:spcPts val="0"/>
              </a:spcBef>
              <a:spcAft>
                <a:spcPts val="0"/>
              </a:spcAft>
              <a:buSzPts val="1200"/>
              <a:buChar char="○"/>
            </a:pPr>
            <a:r>
              <a:rPr lang="en" sz="1200"/>
              <a:t>This language can reduce stigma and judgment. </a:t>
            </a:r>
            <a:endParaRPr sz="1200"/>
          </a:p>
          <a:p>
            <a:pPr indent="-304800" lvl="0" marL="457200" rtl="0" algn="l">
              <a:spcBef>
                <a:spcPts val="0"/>
              </a:spcBef>
              <a:spcAft>
                <a:spcPts val="0"/>
              </a:spcAft>
              <a:buSzPts val="1200"/>
              <a:buChar char="●"/>
            </a:pPr>
            <a:r>
              <a:rPr lang="en" sz="1200"/>
              <a:t>Listen well</a:t>
            </a:r>
            <a:endParaRPr sz="120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37"/>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Overdose - continued</a:t>
            </a:r>
            <a:endParaRPr/>
          </a:p>
        </p:txBody>
      </p:sp>
      <p:sp>
        <p:nvSpPr>
          <p:cNvPr id="212" name="Google Shape;212;p37"/>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Answer the child’s questions</a:t>
            </a:r>
            <a:endParaRPr sz="1400"/>
          </a:p>
          <a:p>
            <a:pPr indent="-317500" lvl="1" marL="914400" rtl="0" algn="l">
              <a:spcBef>
                <a:spcPts val="0"/>
              </a:spcBef>
              <a:spcAft>
                <a:spcPts val="0"/>
              </a:spcAft>
              <a:buSzPts val="1400"/>
              <a:buChar char="○"/>
            </a:pPr>
            <a:r>
              <a:rPr lang="en"/>
              <a:t>How much information is provided depends on the age and understanding of the situation. Provide additional information when the child/teen asks questions. </a:t>
            </a:r>
            <a:endParaRPr/>
          </a:p>
          <a:p>
            <a:pPr indent="-317500" lvl="0" marL="457200" rtl="0" algn="l">
              <a:spcBef>
                <a:spcPts val="0"/>
              </a:spcBef>
              <a:spcAft>
                <a:spcPts val="0"/>
              </a:spcAft>
              <a:buSzPts val="1400"/>
              <a:buChar char="●"/>
            </a:pPr>
            <a:r>
              <a:rPr lang="en" sz="1400"/>
              <a:t>Give them an explanation they can share with others</a:t>
            </a:r>
            <a:endParaRPr sz="1400"/>
          </a:p>
          <a:p>
            <a:pPr indent="-317500" lvl="1" marL="914400" rtl="0" algn="l">
              <a:spcBef>
                <a:spcPts val="0"/>
              </a:spcBef>
              <a:spcAft>
                <a:spcPts val="0"/>
              </a:spcAft>
              <a:buSzPts val="1400"/>
              <a:buChar char="○"/>
            </a:pPr>
            <a:r>
              <a:rPr lang="en"/>
              <a:t>My mom drank too much alcohol which made her liver stop working.</a:t>
            </a:r>
            <a:endParaRPr/>
          </a:p>
          <a:p>
            <a:pPr indent="-317500" lvl="1" marL="914400" rtl="0" algn="l">
              <a:spcBef>
                <a:spcPts val="0"/>
              </a:spcBef>
              <a:spcAft>
                <a:spcPts val="0"/>
              </a:spcAft>
              <a:buSzPts val="1400"/>
              <a:buChar char="○"/>
            </a:pPr>
            <a:r>
              <a:rPr lang="en"/>
              <a:t>She died from taking too many pills.</a:t>
            </a:r>
            <a:endParaRPr/>
          </a:p>
          <a:p>
            <a:pPr indent="-317500" lvl="1" marL="914400" rtl="0" algn="l">
              <a:spcBef>
                <a:spcPts val="0"/>
              </a:spcBef>
              <a:spcAft>
                <a:spcPts val="0"/>
              </a:spcAft>
              <a:buSzPts val="1400"/>
              <a:buChar char="○"/>
            </a:pPr>
            <a:r>
              <a:rPr lang="en"/>
              <a:t>My brother died from substance use.</a:t>
            </a:r>
            <a:endParaRPr/>
          </a:p>
          <a:p>
            <a:pPr indent="-317500" lvl="1" marL="914400" rtl="0" algn="l">
              <a:spcBef>
                <a:spcPts val="0"/>
              </a:spcBef>
              <a:spcAft>
                <a:spcPts val="0"/>
              </a:spcAft>
              <a:buSzPts val="1400"/>
              <a:buChar char="○"/>
            </a:pPr>
            <a:r>
              <a:rPr lang="en"/>
              <a:t>He tried a drug that made his body stop breathing. (accidental overdose)</a:t>
            </a:r>
            <a:endParaRPr/>
          </a:p>
          <a:p>
            <a:pPr indent="-317500" lvl="0" marL="457200" rtl="0" algn="l">
              <a:spcBef>
                <a:spcPts val="0"/>
              </a:spcBef>
              <a:spcAft>
                <a:spcPts val="0"/>
              </a:spcAft>
              <a:buSzPts val="1400"/>
              <a:buChar char="●"/>
            </a:pPr>
            <a:r>
              <a:rPr lang="en" sz="1400"/>
              <a:t>Provide choices</a:t>
            </a:r>
            <a:endParaRPr sz="1400"/>
          </a:p>
          <a:p>
            <a:pPr indent="-317500" lvl="0" marL="457200" rtl="0" algn="l">
              <a:spcBef>
                <a:spcPts val="0"/>
              </a:spcBef>
              <a:spcAft>
                <a:spcPts val="0"/>
              </a:spcAft>
              <a:buSzPts val="1400"/>
              <a:buChar char="●"/>
            </a:pPr>
            <a:r>
              <a:rPr lang="en" sz="1400"/>
              <a:t>Remember the person who died</a:t>
            </a:r>
            <a:endParaRPr sz="1400"/>
          </a:p>
          <a:p>
            <a:pPr indent="-317500" lvl="1" marL="914400" rtl="0" algn="l">
              <a:spcBef>
                <a:spcPts val="0"/>
              </a:spcBef>
              <a:spcAft>
                <a:spcPts val="0"/>
              </a:spcAft>
              <a:buSzPts val="1400"/>
              <a:buChar char="○"/>
            </a:pPr>
            <a:r>
              <a:rPr lang="en"/>
              <a:t>Talk about them. Use their name. Their life was important. </a:t>
            </a:r>
            <a:endParaRPr/>
          </a:p>
          <a:p>
            <a:pPr indent="-317500" lvl="0" marL="457200" rtl="0" algn="l">
              <a:spcBef>
                <a:spcPts val="0"/>
              </a:spcBef>
              <a:spcAft>
                <a:spcPts val="0"/>
              </a:spcAft>
              <a:buSzPts val="1400"/>
              <a:buChar char="●"/>
            </a:pPr>
            <a:r>
              <a:rPr lang="en" sz="1400"/>
              <a:t>Seek additional support</a:t>
            </a:r>
            <a:endParaRPr sz="1400"/>
          </a:p>
          <a:p>
            <a:pPr indent="0" lvl="0" marL="0" rtl="0" algn="l">
              <a:spcBef>
                <a:spcPts val="1200"/>
              </a:spcBef>
              <a:spcAft>
                <a:spcPts val="1200"/>
              </a:spcAft>
              <a:buNone/>
            </a:pPr>
            <a:r>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38"/>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Suicide</a:t>
            </a:r>
            <a:endParaRPr/>
          </a:p>
        </p:txBody>
      </p:sp>
      <p:sp>
        <p:nvSpPr>
          <p:cNvPr id="218" name="Google Shape;218;p38"/>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p>
            <a:pPr indent="-304800" lvl="0" marL="457200" rtl="0" algn="l">
              <a:spcBef>
                <a:spcPts val="0"/>
              </a:spcBef>
              <a:spcAft>
                <a:spcPts val="0"/>
              </a:spcAft>
              <a:buSzPts val="1200"/>
              <a:buChar char="●"/>
            </a:pPr>
            <a:r>
              <a:rPr lang="en" sz="1200"/>
              <a:t>Tell the truth</a:t>
            </a:r>
            <a:endParaRPr sz="1200"/>
          </a:p>
          <a:p>
            <a:pPr indent="-304800" lvl="1" marL="914400" rtl="0" algn="l">
              <a:spcBef>
                <a:spcPts val="0"/>
              </a:spcBef>
              <a:spcAft>
                <a:spcPts val="0"/>
              </a:spcAft>
              <a:buSzPts val="1200"/>
              <a:buChar char="○"/>
            </a:pPr>
            <a:r>
              <a:rPr lang="en" sz="1200"/>
              <a:t>Being honest and open is an important first step in helping the child grieve</a:t>
            </a:r>
            <a:endParaRPr sz="1200"/>
          </a:p>
          <a:p>
            <a:pPr indent="-304800" lvl="0" marL="457200" rtl="0" algn="l">
              <a:spcBef>
                <a:spcPts val="0"/>
              </a:spcBef>
              <a:spcAft>
                <a:spcPts val="0"/>
              </a:spcAft>
              <a:buSzPts val="1200"/>
              <a:buChar char="●"/>
            </a:pPr>
            <a:r>
              <a:rPr lang="en" sz="1200"/>
              <a:t>Explain what happened in a series of steps. </a:t>
            </a:r>
            <a:r>
              <a:rPr lang="en" sz="1200"/>
              <a:t>Use language the child will understand</a:t>
            </a:r>
            <a:endParaRPr sz="1200"/>
          </a:p>
          <a:p>
            <a:pPr indent="-304800" lvl="1" marL="914400" rtl="0" algn="l">
              <a:spcBef>
                <a:spcPts val="0"/>
              </a:spcBef>
              <a:spcAft>
                <a:spcPts val="0"/>
              </a:spcAft>
              <a:buSzPts val="1200"/>
              <a:buChar char="○"/>
            </a:pPr>
            <a:r>
              <a:rPr lang="en" sz="1200"/>
              <a:t>Explain that the person died and how they died. “Your dad died last night by suicide. He shot himself”. “Your mom died by suicide. She took too many pills that made her body stop working”. </a:t>
            </a:r>
            <a:endParaRPr sz="1200"/>
          </a:p>
          <a:p>
            <a:pPr indent="-304800" lvl="1" marL="914400" rtl="0" algn="l">
              <a:spcBef>
                <a:spcPts val="0"/>
              </a:spcBef>
              <a:spcAft>
                <a:spcPts val="0"/>
              </a:spcAft>
              <a:buSzPts val="1200"/>
              <a:buChar char="○"/>
            </a:pPr>
            <a:r>
              <a:rPr lang="en" sz="1200"/>
              <a:t>Share w/ the child that when someone dies by suicide, it is because they were experiencing signficant emotional pain and felt hopeless that it would ever get better.</a:t>
            </a:r>
            <a:endParaRPr sz="1200"/>
          </a:p>
          <a:p>
            <a:pPr indent="-304800" lvl="0" marL="457200" rtl="0" algn="l">
              <a:spcBef>
                <a:spcPts val="0"/>
              </a:spcBef>
              <a:spcAft>
                <a:spcPts val="0"/>
              </a:spcAft>
              <a:buSzPts val="1200"/>
              <a:buChar char="●"/>
            </a:pPr>
            <a:r>
              <a:rPr lang="en" sz="1200"/>
              <a:t>Reassure the child/teen they are not to blame.</a:t>
            </a:r>
            <a:endParaRPr sz="1200"/>
          </a:p>
          <a:p>
            <a:pPr indent="-304800" lvl="0" marL="457200" rtl="0" algn="l">
              <a:spcBef>
                <a:spcPts val="0"/>
              </a:spcBef>
              <a:spcAft>
                <a:spcPts val="0"/>
              </a:spcAft>
              <a:buSzPts val="1200"/>
              <a:buChar char="●"/>
            </a:pPr>
            <a:r>
              <a:rPr lang="en" sz="1200"/>
              <a:t>If children are of different ages, make sure everyone has a common understanding so that the older children do not feel they need to keep secrets.</a:t>
            </a:r>
            <a:endParaRPr sz="1200"/>
          </a:p>
          <a:p>
            <a:pPr indent="-304800" lvl="0" marL="457200" rtl="0" algn="l">
              <a:spcBef>
                <a:spcPts val="0"/>
              </a:spcBef>
              <a:spcAft>
                <a:spcPts val="0"/>
              </a:spcAft>
              <a:buSzPts val="1200"/>
              <a:buChar char="●"/>
            </a:pPr>
            <a:r>
              <a:rPr lang="en" sz="1200"/>
              <a:t>Allow for a variety of emotions</a:t>
            </a:r>
            <a:endParaRPr sz="1200"/>
          </a:p>
          <a:p>
            <a:pPr indent="-304800" lvl="0" marL="457200" rtl="0" algn="l">
              <a:spcBef>
                <a:spcPts val="0"/>
              </a:spcBef>
              <a:spcAft>
                <a:spcPts val="0"/>
              </a:spcAft>
              <a:buSzPts val="1200"/>
              <a:buChar char="●"/>
            </a:pPr>
            <a:r>
              <a:rPr lang="en" sz="1200"/>
              <a:t>Encourage the child to ask questions</a:t>
            </a:r>
            <a:endParaRPr sz="1200"/>
          </a:p>
          <a:p>
            <a:pPr indent="-304800" lvl="0" marL="457200" rtl="0" algn="l">
              <a:spcBef>
                <a:spcPts val="0"/>
              </a:spcBef>
              <a:spcAft>
                <a:spcPts val="0"/>
              </a:spcAft>
              <a:buSzPts val="1200"/>
              <a:buChar char="●"/>
            </a:pPr>
            <a:r>
              <a:rPr lang="en" sz="1200"/>
              <a:t>Use their name</a:t>
            </a:r>
            <a:endParaRPr sz="120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39"/>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Conclusion</a:t>
            </a:r>
            <a:endParaRPr/>
          </a:p>
        </p:txBody>
      </p:sp>
      <p:sp>
        <p:nvSpPr>
          <p:cNvPr id="224" name="Google Shape;224;p39"/>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Following a loss, children and teen will teach the adults in their lives what they need in order to grieve and mourn.</a:t>
            </a:r>
            <a:endParaRPr/>
          </a:p>
          <a:p>
            <a:pPr indent="0" lvl="0" marL="0" rtl="0" algn="l">
              <a:spcBef>
                <a:spcPts val="1200"/>
              </a:spcBef>
              <a:spcAft>
                <a:spcPts val="1200"/>
              </a:spcAft>
              <a:buNone/>
            </a:pPr>
            <a:r>
              <a:rPr lang="en"/>
              <a:t>Remember, our role is not to take the pain away (although that is what we most want), but rather to be present and walk alongside of them on their journey.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5"/>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Infants and Toddlers</a:t>
            </a:r>
            <a:endParaRPr/>
          </a:p>
        </p:txBody>
      </p:sp>
      <p:sp>
        <p:nvSpPr>
          <p:cNvPr id="80" name="Google Shape;80;p15"/>
          <p:cNvSpPr txBox="1"/>
          <p:nvPr>
            <p:ph idx="1" type="body"/>
          </p:nvPr>
        </p:nvSpPr>
        <p:spPr>
          <a:xfrm>
            <a:off x="471900" y="1919075"/>
            <a:ext cx="8222100" cy="27102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Concept of death:</a:t>
            </a:r>
            <a:endParaRPr/>
          </a:p>
          <a:p>
            <a:pPr indent="-342900" lvl="0" marL="457200" rtl="0" algn="l">
              <a:spcBef>
                <a:spcPts val="1200"/>
              </a:spcBef>
              <a:spcAft>
                <a:spcPts val="0"/>
              </a:spcAft>
              <a:buSzPts val="1800"/>
              <a:buChar char="●"/>
            </a:pPr>
            <a:r>
              <a:rPr lang="en"/>
              <a:t>Infants and children under the age of 3 do not understand the concept of death</a:t>
            </a:r>
            <a:endParaRPr/>
          </a:p>
          <a:p>
            <a:pPr indent="-342900" lvl="0" marL="457200" rtl="0" algn="l">
              <a:spcBef>
                <a:spcPts val="0"/>
              </a:spcBef>
              <a:spcAft>
                <a:spcPts val="0"/>
              </a:spcAft>
              <a:buSzPts val="1800"/>
              <a:buChar char="●"/>
            </a:pPr>
            <a:r>
              <a:rPr lang="en"/>
              <a:t>Despite their young age, they are aware of changes to their </a:t>
            </a:r>
            <a:r>
              <a:rPr lang="en"/>
              <a:t>environment</a:t>
            </a:r>
            <a:r>
              <a:rPr lang="en"/>
              <a:t> (someone is absent, a parent is crying more, not given as much attention, etc.). </a:t>
            </a:r>
            <a:endParaRPr/>
          </a:p>
          <a:p>
            <a:pPr indent="-342900" lvl="0" marL="457200" rtl="0" algn="l">
              <a:spcBef>
                <a:spcPts val="0"/>
              </a:spcBef>
              <a:spcAft>
                <a:spcPts val="0"/>
              </a:spcAft>
              <a:buSzPts val="1800"/>
              <a:buChar char="●"/>
            </a:pPr>
            <a:r>
              <a:rPr lang="en"/>
              <a:t>They may display more irritability and changes in their eating, sleeping and behavioral patterns.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6"/>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Early School Age</a:t>
            </a:r>
            <a:endParaRPr/>
          </a:p>
        </p:txBody>
      </p:sp>
      <p:sp>
        <p:nvSpPr>
          <p:cNvPr id="86" name="Google Shape;86;p16"/>
          <p:cNvSpPr txBox="1"/>
          <p:nvPr>
            <p:ph idx="1" type="body"/>
          </p:nvPr>
        </p:nvSpPr>
        <p:spPr>
          <a:xfrm>
            <a:off x="471900" y="1919075"/>
            <a:ext cx="8222100" cy="27102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Concept of death:</a:t>
            </a:r>
            <a:endParaRPr/>
          </a:p>
          <a:p>
            <a:pPr indent="-342900" lvl="0" marL="457200" rtl="0" algn="l">
              <a:spcBef>
                <a:spcPts val="1200"/>
              </a:spcBef>
              <a:spcAft>
                <a:spcPts val="0"/>
              </a:spcAft>
              <a:buSzPts val="1800"/>
              <a:buChar char="●"/>
            </a:pPr>
            <a:r>
              <a:rPr lang="en"/>
              <a:t>Death is often confused with sleeping</a:t>
            </a:r>
            <a:endParaRPr/>
          </a:p>
          <a:p>
            <a:pPr indent="-342900" lvl="0" marL="457200" rtl="0" algn="l">
              <a:spcBef>
                <a:spcPts val="0"/>
              </a:spcBef>
              <a:spcAft>
                <a:spcPts val="0"/>
              </a:spcAft>
              <a:buSzPts val="1800"/>
              <a:buChar char="●"/>
            </a:pPr>
            <a:r>
              <a:rPr lang="en"/>
              <a:t>Death is often looked at as temporary and reversible</a:t>
            </a:r>
            <a:endParaRPr/>
          </a:p>
          <a:p>
            <a:pPr indent="-342900" lvl="0" marL="457200" rtl="0" algn="l">
              <a:spcBef>
                <a:spcPts val="0"/>
              </a:spcBef>
              <a:spcAft>
                <a:spcPts val="0"/>
              </a:spcAft>
              <a:buSzPts val="1800"/>
              <a:buChar char="●"/>
            </a:pPr>
            <a:r>
              <a:rPr lang="en"/>
              <a:t>Death is thought of as a journey or trip</a:t>
            </a:r>
            <a:endParaRPr/>
          </a:p>
          <a:p>
            <a:pPr indent="-342900" lvl="0" marL="457200" rtl="0" algn="l">
              <a:spcBef>
                <a:spcPts val="0"/>
              </a:spcBef>
              <a:spcAft>
                <a:spcPts val="0"/>
              </a:spcAft>
              <a:buSzPts val="1800"/>
              <a:buChar char="●"/>
            </a:pPr>
            <a:r>
              <a:rPr lang="en"/>
              <a:t>Death is sometimes thought of as ghosts</a:t>
            </a:r>
            <a:endParaRPr/>
          </a:p>
          <a:p>
            <a:pPr indent="-342900" lvl="0" marL="457200" rtl="0" algn="l">
              <a:spcBef>
                <a:spcPts val="0"/>
              </a:spcBef>
              <a:spcAft>
                <a:spcPts val="0"/>
              </a:spcAft>
              <a:buSzPts val="1800"/>
              <a:buChar char="●"/>
            </a:pPr>
            <a:r>
              <a:rPr lang="en"/>
              <a:t>Due to magical thinking at that takes place at this age, the child may believe that if he or she wishes hard enough, their request will come true.</a:t>
            </a:r>
            <a:endParaRPr/>
          </a:p>
          <a:p>
            <a:pPr indent="-342900" lvl="0" marL="457200" rtl="0" algn="l">
              <a:spcBef>
                <a:spcPts val="0"/>
              </a:spcBef>
              <a:spcAft>
                <a:spcPts val="0"/>
              </a:spcAft>
              <a:buSzPts val="1800"/>
              <a:buChar char="●"/>
            </a:pPr>
            <a:r>
              <a:rPr lang="en"/>
              <a:t>May feel responsible for the loss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7"/>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Grief Issues for Early School Age</a:t>
            </a:r>
            <a:endParaRPr/>
          </a:p>
        </p:txBody>
      </p:sp>
      <p:sp>
        <p:nvSpPr>
          <p:cNvPr id="92" name="Google Shape;92;p17"/>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Children at this age grieve in spurts. One moment they may appear fine, the next moment they are having a meltdown or sobbing in their closet.</a:t>
            </a:r>
            <a:endParaRPr/>
          </a:p>
          <a:p>
            <a:pPr indent="-342900" lvl="0" marL="457200" rtl="0" algn="l">
              <a:spcBef>
                <a:spcPts val="0"/>
              </a:spcBef>
              <a:spcAft>
                <a:spcPts val="0"/>
              </a:spcAft>
              <a:buSzPts val="1800"/>
              <a:buChar char="●"/>
            </a:pPr>
            <a:r>
              <a:rPr lang="en"/>
              <a:t>May ask questions repeatedly</a:t>
            </a:r>
            <a:endParaRPr/>
          </a:p>
          <a:p>
            <a:pPr indent="-342900" lvl="0" marL="457200" rtl="0" algn="l">
              <a:spcBef>
                <a:spcPts val="0"/>
              </a:spcBef>
              <a:spcAft>
                <a:spcPts val="0"/>
              </a:spcAft>
              <a:buSzPts val="1800"/>
              <a:buChar char="●"/>
            </a:pPr>
            <a:r>
              <a:rPr lang="en"/>
              <a:t>Changes in behaviors. Will act out inner feelings.</a:t>
            </a:r>
            <a:endParaRPr/>
          </a:p>
          <a:p>
            <a:pPr indent="-342900" lvl="0" marL="457200" rtl="0" algn="l">
              <a:spcBef>
                <a:spcPts val="0"/>
              </a:spcBef>
              <a:spcAft>
                <a:spcPts val="0"/>
              </a:spcAft>
              <a:buSzPts val="1800"/>
              <a:buChar char="●"/>
            </a:pPr>
            <a:r>
              <a:rPr lang="en"/>
              <a:t>Separation anxiety. May be very attached to remaining caregiver and fear separation</a:t>
            </a:r>
            <a:endParaRPr/>
          </a:p>
          <a:p>
            <a:pPr indent="-342900" lvl="0" marL="457200" rtl="0" algn="l">
              <a:spcBef>
                <a:spcPts val="0"/>
              </a:spcBef>
              <a:spcAft>
                <a:spcPts val="0"/>
              </a:spcAft>
              <a:buSzPts val="1800"/>
              <a:buChar char="●"/>
            </a:pPr>
            <a:r>
              <a:rPr lang="en"/>
              <a:t>May believe they somehow caused the death</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8"/>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Late Elementary and Middle School Age</a:t>
            </a:r>
            <a:endParaRPr/>
          </a:p>
        </p:txBody>
      </p:sp>
      <p:sp>
        <p:nvSpPr>
          <p:cNvPr id="98" name="Google Shape;98;p18"/>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Concept of death:</a:t>
            </a:r>
            <a:endParaRPr/>
          </a:p>
          <a:p>
            <a:pPr indent="-342900" lvl="0" marL="457200" rtl="0" algn="l">
              <a:spcBef>
                <a:spcPts val="1200"/>
              </a:spcBef>
              <a:spcAft>
                <a:spcPts val="0"/>
              </a:spcAft>
              <a:buSzPts val="1800"/>
              <a:buChar char="●"/>
            </a:pPr>
            <a:r>
              <a:rPr lang="en"/>
              <a:t>Beginning to understand the finality of death</a:t>
            </a:r>
            <a:endParaRPr/>
          </a:p>
          <a:p>
            <a:pPr indent="-342900" lvl="0" marL="457200" rtl="0" algn="l">
              <a:spcBef>
                <a:spcPts val="0"/>
              </a:spcBef>
              <a:spcAft>
                <a:spcPts val="0"/>
              </a:spcAft>
              <a:buSzPts val="1800"/>
              <a:buChar char="●"/>
            </a:pPr>
            <a:r>
              <a:rPr lang="en"/>
              <a:t>May be interested in the physical and biological aspects of death</a:t>
            </a:r>
            <a:endParaRPr/>
          </a:p>
          <a:p>
            <a:pPr indent="-342900" lvl="0" marL="457200" rtl="0" algn="l">
              <a:spcBef>
                <a:spcPts val="0"/>
              </a:spcBef>
              <a:spcAft>
                <a:spcPts val="0"/>
              </a:spcAft>
              <a:buSzPts val="1800"/>
              <a:buChar char="●"/>
            </a:pPr>
            <a:r>
              <a:rPr lang="en"/>
              <a:t>May feel responsible for the death</a:t>
            </a:r>
            <a:endParaRPr/>
          </a:p>
          <a:p>
            <a:pPr indent="-342900" lvl="0" marL="457200" rtl="0" algn="l">
              <a:spcBef>
                <a:spcPts val="0"/>
              </a:spcBef>
              <a:spcAft>
                <a:spcPts val="0"/>
              </a:spcAft>
              <a:buSzPts val="1800"/>
              <a:buChar char="●"/>
            </a:pPr>
            <a:r>
              <a:rPr lang="en"/>
              <a:t>Mourn present day losses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9"/>
          <p:cNvSpPr txBox="1"/>
          <p:nvPr>
            <p:ph type="title"/>
          </p:nvPr>
        </p:nvSpPr>
        <p:spPr>
          <a:xfrm>
            <a:off x="471900" y="738725"/>
            <a:ext cx="8222100" cy="7677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Grief Issues for Late Elementary/Middle School</a:t>
            </a:r>
            <a:endParaRPr/>
          </a:p>
        </p:txBody>
      </p:sp>
      <p:sp>
        <p:nvSpPr>
          <p:cNvPr id="104" name="Google Shape;104;p19"/>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May appear fine (not wanting to look different from peers).</a:t>
            </a:r>
            <a:endParaRPr/>
          </a:p>
          <a:p>
            <a:pPr indent="-342900" lvl="0" marL="457200" rtl="0" algn="l">
              <a:spcBef>
                <a:spcPts val="0"/>
              </a:spcBef>
              <a:spcAft>
                <a:spcPts val="0"/>
              </a:spcAft>
              <a:buSzPts val="1800"/>
              <a:buChar char="●"/>
            </a:pPr>
            <a:r>
              <a:rPr lang="en"/>
              <a:t>May respond to death with irritability, change in sleep, appetite</a:t>
            </a:r>
            <a:endParaRPr/>
          </a:p>
          <a:p>
            <a:pPr indent="-342900" lvl="0" marL="457200" rtl="0" algn="l">
              <a:spcBef>
                <a:spcPts val="0"/>
              </a:spcBef>
              <a:spcAft>
                <a:spcPts val="0"/>
              </a:spcAft>
              <a:buSzPts val="1800"/>
              <a:buChar char="●"/>
            </a:pPr>
            <a:r>
              <a:rPr lang="en"/>
              <a:t>May be concerned with who will take care of them</a:t>
            </a:r>
            <a:endParaRPr/>
          </a:p>
          <a:p>
            <a:pPr indent="-342900" lvl="0" marL="457200" rtl="0" algn="l">
              <a:spcBef>
                <a:spcPts val="0"/>
              </a:spcBef>
              <a:spcAft>
                <a:spcPts val="0"/>
              </a:spcAft>
              <a:buSzPts val="1800"/>
              <a:buChar char="●"/>
            </a:pPr>
            <a:r>
              <a:rPr lang="en"/>
              <a:t>May be concerned </a:t>
            </a:r>
            <a:r>
              <a:rPr lang="en"/>
              <a:t>about</a:t>
            </a:r>
            <a:r>
              <a:rPr lang="en"/>
              <a:t> future of self and others</a:t>
            </a:r>
            <a:endParaRPr/>
          </a:p>
          <a:p>
            <a:pPr indent="-342900" lvl="0" marL="457200" rtl="0" algn="l">
              <a:spcBef>
                <a:spcPts val="0"/>
              </a:spcBef>
              <a:spcAft>
                <a:spcPts val="0"/>
              </a:spcAft>
              <a:buSzPts val="1800"/>
              <a:buChar char="●"/>
            </a:pPr>
            <a:r>
              <a:rPr lang="en"/>
              <a:t>May feel stigma at school or around peers (label)</a:t>
            </a:r>
            <a:endParaRPr/>
          </a:p>
          <a:p>
            <a:pPr indent="-342900" lvl="0" marL="457200" rtl="0" algn="l">
              <a:spcBef>
                <a:spcPts val="0"/>
              </a:spcBef>
              <a:spcAft>
                <a:spcPts val="0"/>
              </a:spcAft>
              <a:buSzPts val="1800"/>
              <a:buChar char="●"/>
            </a:pPr>
            <a:r>
              <a:rPr lang="en"/>
              <a:t>May be very attached to remaining caregiver</a:t>
            </a:r>
            <a:endParaRPr/>
          </a:p>
          <a:p>
            <a:pPr indent="-342900" lvl="0" marL="457200" rtl="0" algn="l">
              <a:spcBef>
                <a:spcPts val="0"/>
              </a:spcBef>
              <a:spcAft>
                <a:spcPts val="0"/>
              </a:spcAft>
              <a:buSzPts val="1800"/>
              <a:buChar char="●"/>
            </a:pPr>
            <a:r>
              <a:rPr lang="en"/>
              <a:t>Physical reactions (stomach ache, headache, etc.)</a:t>
            </a:r>
            <a:endParaRPr/>
          </a:p>
          <a:p>
            <a:pPr indent="-342900" lvl="0" marL="457200" rtl="0" algn="l">
              <a:spcBef>
                <a:spcPts val="0"/>
              </a:spcBef>
              <a:spcAft>
                <a:spcPts val="0"/>
              </a:spcAft>
              <a:buSzPts val="1800"/>
              <a:buChar char="●"/>
            </a:pPr>
            <a:r>
              <a:rPr lang="en"/>
              <a:t>Acting out behaviors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0"/>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High School Age</a:t>
            </a:r>
            <a:endParaRPr/>
          </a:p>
        </p:txBody>
      </p:sp>
      <p:sp>
        <p:nvSpPr>
          <p:cNvPr id="110" name="Google Shape;110;p20"/>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Concept of death:</a:t>
            </a:r>
            <a:endParaRPr/>
          </a:p>
          <a:p>
            <a:pPr indent="-342900" lvl="0" marL="457200" rtl="0" algn="l">
              <a:spcBef>
                <a:spcPts val="1200"/>
              </a:spcBef>
              <a:spcAft>
                <a:spcPts val="0"/>
              </a:spcAft>
              <a:buSzPts val="1800"/>
              <a:buChar char="●"/>
            </a:pPr>
            <a:r>
              <a:rPr lang="en"/>
              <a:t>Death is final, an end to physical life</a:t>
            </a:r>
            <a:endParaRPr/>
          </a:p>
          <a:p>
            <a:pPr indent="-342900" lvl="0" marL="457200" rtl="0" algn="l">
              <a:spcBef>
                <a:spcPts val="0"/>
              </a:spcBef>
              <a:spcAft>
                <a:spcPts val="0"/>
              </a:spcAft>
              <a:buSzPts val="1800"/>
              <a:buChar char="●"/>
            </a:pPr>
            <a:r>
              <a:rPr lang="en"/>
              <a:t>Realization of own mortality</a:t>
            </a:r>
            <a:endParaRPr/>
          </a:p>
          <a:p>
            <a:pPr indent="-342900" lvl="0" marL="457200" rtl="0" algn="l">
              <a:spcBef>
                <a:spcPts val="0"/>
              </a:spcBef>
              <a:spcAft>
                <a:spcPts val="0"/>
              </a:spcAft>
              <a:buSzPts val="1800"/>
              <a:buChar char="●"/>
            </a:pPr>
            <a:r>
              <a:rPr lang="en"/>
              <a:t>Evaluates meaning of life</a:t>
            </a:r>
            <a:endParaRPr/>
          </a:p>
          <a:p>
            <a:pPr indent="-342900" lvl="0" marL="457200" rtl="0" algn="l">
              <a:spcBef>
                <a:spcPts val="0"/>
              </a:spcBef>
              <a:spcAft>
                <a:spcPts val="0"/>
              </a:spcAft>
              <a:buSzPts val="1800"/>
              <a:buChar char="●"/>
            </a:pPr>
            <a:r>
              <a:rPr lang="en"/>
              <a:t>May feel he or she caused the death</a:t>
            </a:r>
            <a:endParaRPr/>
          </a:p>
          <a:p>
            <a:pPr indent="-342900" lvl="0" marL="457200" rtl="0" algn="l">
              <a:spcBef>
                <a:spcPts val="0"/>
              </a:spcBef>
              <a:spcAft>
                <a:spcPts val="0"/>
              </a:spcAft>
              <a:buSzPts val="1800"/>
              <a:buChar char="●"/>
            </a:pPr>
            <a:r>
              <a:rPr lang="en"/>
              <a:t>Understands future - grieves present losses as well as future losses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1"/>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Grief Issues for High School Age</a:t>
            </a:r>
            <a:endParaRPr/>
          </a:p>
        </p:txBody>
      </p:sp>
      <p:sp>
        <p:nvSpPr>
          <p:cNvPr id="116" name="Google Shape;116;p21"/>
          <p:cNvSpPr txBox="1"/>
          <p:nvPr>
            <p:ph idx="1" type="body"/>
          </p:nvPr>
        </p:nvSpPr>
        <p:spPr>
          <a:xfrm>
            <a:off x="471900" y="1919075"/>
            <a:ext cx="8222100" cy="27102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
              <a:t>May appear fine</a:t>
            </a:r>
            <a:endParaRPr/>
          </a:p>
          <a:p>
            <a:pPr indent="-342900" lvl="0" marL="457200" rtl="0" algn="l">
              <a:spcBef>
                <a:spcPts val="0"/>
              </a:spcBef>
              <a:spcAft>
                <a:spcPts val="0"/>
              </a:spcAft>
              <a:buSzPts val="1800"/>
              <a:buChar char="●"/>
            </a:pPr>
            <a:r>
              <a:rPr lang="en"/>
              <a:t>May feel stigma at school and around peers</a:t>
            </a:r>
            <a:endParaRPr/>
          </a:p>
          <a:p>
            <a:pPr indent="-342900" lvl="0" marL="457200" rtl="0" algn="l">
              <a:spcBef>
                <a:spcPts val="0"/>
              </a:spcBef>
              <a:spcAft>
                <a:spcPts val="0"/>
              </a:spcAft>
              <a:buSzPts val="1800"/>
              <a:buChar char="●"/>
            </a:pPr>
            <a:r>
              <a:rPr lang="en"/>
              <a:t>May be concerned about the future of self and others</a:t>
            </a:r>
            <a:endParaRPr/>
          </a:p>
          <a:p>
            <a:pPr indent="-342900" lvl="0" marL="457200" rtl="0" algn="l">
              <a:spcBef>
                <a:spcPts val="0"/>
              </a:spcBef>
              <a:spcAft>
                <a:spcPts val="0"/>
              </a:spcAft>
              <a:buSzPts val="1800"/>
              <a:buChar char="●"/>
            </a:pPr>
            <a:r>
              <a:rPr lang="en"/>
              <a:t>May experience guilt if the parent died when they were naturally pulling away</a:t>
            </a:r>
            <a:endParaRPr/>
          </a:p>
          <a:p>
            <a:pPr indent="-342900" lvl="0" marL="457200" rtl="0" algn="l">
              <a:spcBef>
                <a:spcPts val="0"/>
              </a:spcBef>
              <a:spcAft>
                <a:spcPts val="0"/>
              </a:spcAft>
              <a:buSzPts val="1800"/>
              <a:buChar char="●"/>
            </a:pPr>
            <a:r>
              <a:rPr lang="en"/>
              <a:t>May attempt to take on the role of the deceased</a:t>
            </a:r>
            <a:endParaRPr/>
          </a:p>
          <a:p>
            <a:pPr indent="-342900" lvl="0" marL="457200" rtl="0" algn="l">
              <a:spcBef>
                <a:spcPts val="0"/>
              </a:spcBef>
              <a:spcAft>
                <a:spcPts val="0"/>
              </a:spcAft>
              <a:buSzPts val="1800"/>
              <a:buChar char="●"/>
            </a:pPr>
            <a:r>
              <a:rPr lang="en"/>
              <a:t>May struggle with needing support and not wanting it</a:t>
            </a:r>
            <a:endParaRPr/>
          </a:p>
          <a:p>
            <a:pPr indent="-342900" lvl="0" marL="457200" rtl="0" algn="l">
              <a:spcBef>
                <a:spcPts val="0"/>
              </a:spcBef>
              <a:spcAft>
                <a:spcPts val="0"/>
              </a:spcAft>
              <a:buSzPts val="1800"/>
              <a:buChar char="●"/>
            </a:pPr>
            <a:r>
              <a:rPr lang="en"/>
              <a:t>May be attached to remaining caregiver</a:t>
            </a:r>
            <a:endParaRPr/>
          </a:p>
          <a:p>
            <a:pPr indent="-342900" lvl="0" marL="457200" rtl="0" algn="l">
              <a:spcBef>
                <a:spcPts val="0"/>
              </a:spcBef>
              <a:spcAft>
                <a:spcPts val="0"/>
              </a:spcAft>
              <a:buSzPts val="1800"/>
              <a:buChar char="●"/>
            </a:pPr>
            <a:r>
              <a:rPr lang="en"/>
              <a:t>Most likely to express anger</a:t>
            </a:r>
            <a:endParaRPr/>
          </a:p>
        </p:txBody>
      </p:sp>
    </p:spTree>
  </p:cSld>
  <p:clrMapOvr>
    <a:masterClrMapping/>
  </p:clrMapOvr>
</p:sld>
</file>

<file path=ppt/theme/theme1.xml><?xml version="1.0" encoding="utf-8"?>
<a:theme xmlns:a="http://schemas.openxmlformats.org/drawingml/2006/main" xmlns:r="http://schemas.openxmlformats.org/officeDocument/2006/relationships"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1A237E"/>
      </a:accent5>
      <a:accent6>
        <a:srgbClr val="F4B400"/>
      </a:accent6>
      <a:hlink>
        <a:srgbClr val="1A237E"/>
      </a:hlink>
      <a:folHlink>
        <a:srgbClr val="1A237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