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7315200" cy="9601200"/>
  <p:embeddedFontLst>
    <p:embeddedFont>
      <p:font typeface="Canva Sans" panose="020B0604020202020204" charset="0"/>
      <p:regular r:id="rId20"/>
    </p:embeddedFont>
    <p:embeddedFont>
      <p:font typeface="Now" panose="020B0604020202020204" charset="0"/>
      <p:regular r:id="rId21"/>
    </p:embeddedFont>
    <p:embeddedFont>
      <p:font typeface="Now Bold" panose="020B0604020202020204" charset="0"/>
      <p:regular r:id="rId22"/>
    </p:embeddedFont>
    <p:embeddedFont>
      <p:font typeface="Now Heavy" panose="020B0604020202020204" charset="0"/>
      <p:regular r:id="rId23"/>
    </p:embeddedFont>
    <p:embeddedFont>
      <p:font typeface="Raleway Heavy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53087" y="5678116"/>
            <a:ext cx="7181826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84620" y="838200"/>
            <a:ext cx="10074970" cy="506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b="1">
                <a:solidFill>
                  <a:srgbClr val="F7F7F7"/>
                </a:solidFill>
                <a:latin typeface="Raleway Heavy"/>
                <a:ea typeface="Raleway Heavy"/>
                <a:cs typeface="Raleway Heavy"/>
                <a:sym typeface="Raleway Heavy"/>
              </a:rPr>
              <a:t>HANDLING CRISIS IN OUR SCHOOLS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45485" y="8427085"/>
            <a:ext cx="9514105" cy="83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480">
                <a:solidFill>
                  <a:srgbClr val="AABC5A"/>
                </a:solidFill>
                <a:latin typeface="Now Bold"/>
                <a:ea typeface="Now Bold"/>
                <a:cs typeface="Now Bold"/>
                <a:sym typeface="Now Bold"/>
              </a:rPr>
              <a:t>MARISA VICERE, JANA MARIE FOUNDATION</a:t>
            </a:r>
          </a:p>
          <a:p>
            <a:pPr algn="ctr">
              <a:lnSpc>
                <a:spcPts val="3359"/>
              </a:lnSpc>
            </a:pPr>
            <a:r>
              <a:rPr lang="en-US" sz="2400" b="1" spc="480">
                <a:solidFill>
                  <a:srgbClr val="AABC5A"/>
                </a:solidFill>
                <a:latin typeface="Now Bold"/>
                <a:ea typeface="Now Bold"/>
                <a:cs typeface="Now Bold"/>
                <a:sym typeface="Now Bold"/>
              </a:rPr>
              <a:t>EVELYN WALD, TIDES PROGRAM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7071" y="3437158"/>
            <a:ext cx="5224188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QUESTION PROMPTS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97071" y="5647543"/>
            <a:ext cx="4156864" cy="15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Have some prompts ready, but be ready to listen and follow the lead of the student or individual you are talking to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81990" y="850583"/>
            <a:ext cx="9077310" cy="742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· Please tell us a little about what you have been thinking, feeling, or experiencing since you heard the news?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· How did you hear the news?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· If you knew [name], please share something you would like to share about them.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· What has been the hardest thing for you?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· What are your needs or questions do you have right now?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· How can we support you in school in the upcoming weeks?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· Who are some support people in your life you can talk to about this?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· What has helped you in the past during difficult times?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· What are some calming or coping strategies or adaptive skills that you have used in the past?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52071" y="2121698"/>
            <a:ext cx="10935929" cy="7286063"/>
          </a:xfrm>
          <a:custGeom>
            <a:avLst/>
            <a:gdLst/>
            <a:ahLst/>
            <a:cxnLst/>
            <a:rect l="l" t="t" r="r" b="b"/>
            <a:pathLst>
              <a:path w="10935929" h="7286063">
                <a:moveTo>
                  <a:pt x="0" y="0"/>
                </a:moveTo>
                <a:lnTo>
                  <a:pt x="10935929" y="0"/>
                </a:lnTo>
                <a:lnTo>
                  <a:pt x="10935929" y="7286063"/>
                </a:lnTo>
                <a:lnTo>
                  <a:pt x="0" y="72860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97071" y="3437158"/>
            <a:ext cx="5224188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MAKE A PLAN TO MOVE FORWARD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97071" y="5647543"/>
            <a:ext cx="4156864" cy="318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Routines are important for individuals who are grieving. We </a:t>
            </a:r>
            <a:r>
              <a:rPr lang="en-US" sz="2100" b="1">
                <a:solidFill>
                  <a:srgbClr val="606060"/>
                </a:solidFill>
                <a:latin typeface="Now Bold"/>
                <a:ea typeface="Now Bold"/>
                <a:cs typeface="Now Bold"/>
                <a:sym typeface="Now Bold"/>
              </a:rPr>
              <a:t>NEVER </a:t>
            </a: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 want to suggest someone has grieved long enough. Instead, we are making a plan together to provide support and to bring routine back into the person’s life.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2561" y="0"/>
            <a:ext cx="19477267" cy="10483268"/>
          </a:xfrm>
          <a:custGeom>
            <a:avLst/>
            <a:gdLst/>
            <a:ahLst/>
            <a:cxnLst/>
            <a:rect l="l" t="t" r="r" b="b"/>
            <a:pathLst>
              <a:path w="19477267" h="10483268">
                <a:moveTo>
                  <a:pt x="0" y="0"/>
                </a:moveTo>
                <a:lnTo>
                  <a:pt x="19477267" y="0"/>
                </a:lnTo>
                <a:lnTo>
                  <a:pt x="19477267" y="10483268"/>
                </a:lnTo>
                <a:lnTo>
                  <a:pt x="0" y="10483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60" t="-47945" r="-5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384265" y="4926994"/>
            <a:ext cx="5851624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BUT, HOW LONG 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SHOULD WE OFFER 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THESE SUPPORTS?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2561" y="0"/>
            <a:ext cx="19477267" cy="10483268"/>
          </a:xfrm>
          <a:custGeom>
            <a:avLst/>
            <a:gdLst/>
            <a:ahLst/>
            <a:cxnLst/>
            <a:rect l="l" t="t" r="r" b="b"/>
            <a:pathLst>
              <a:path w="19477267" h="10483268">
                <a:moveTo>
                  <a:pt x="0" y="0"/>
                </a:moveTo>
                <a:lnTo>
                  <a:pt x="19477267" y="0"/>
                </a:lnTo>
                <a:lnTo>
                  <a:pt x="19477267" y="10483268"/>
                </a:lnTo>
                <a:lnTo>
                  <a:pt x="0" y="10483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92" b="-1189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82835" y="3118614"/>
            <a:ext cx="4446866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LONG TERM RESPONSE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82835" y="4985385"/>
            <a:ext cx="3958399" cy="79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dirty="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be aware of things that could activate emotional responses</a:t>
            </a:r>
          </a:p>
        </p:txBody>
      </p:sp>
      <p:sp>
        <p:nvSpPr>
          <p:cNvPr id="4" name="Freeform 4"/>
          <p:cNvSpPr/>
          <p:nvPr/>
        </p:nvSpPr>
        <p:spPr>
          <a:xfrm>
            <a:off x="7121259" y="1028700"/>
            <a:ext cx="10138041" cy="4114800"/>
          </a:xfrm>
          <a:custGeom>
            <a:avLst/>
            <a:gdLst/>
            <a:ahLst/>
            <a:cxnLst/>
            <a:rect l="l" t="t" r="r" b="b"/>
            <a:pathLst>
              <a:path w="10138041" h="4114800">
                <a:moveTo>
                  <a:pt x="0" y="0"/>
                </a:moveTo>
                <a:lnTo>
                  <a:pt x="10138041" y="0"/>
                </a:lnTo>
                <a:lnTo>
                  <a:pt x="1013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075" b="-320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121259" y="5290042"/>
            <a:ext cx="10138041" cy="4114800"/>
          </a:xfrm>
          <a:custGeom>
            <a:avLst/>
            <a:gdLst/>
            <a:ahLst/>
            <a:cxnLst/>
            <a:rect l="l" t="t" r="r" b="b"/>
            <a:pathLst>
              <a:path w="10138041" h="4114800">
                <a:moveTo>
                  <a:pt x="0" y="0"/>
                </a:moveTo>
                <a:lnTo>
                  <a:pt x="10138041" y="0"/>
                </a:lnTo>
                <a:lnTo>
                  <a:pt x="1013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075" b="-3207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924"/>
            <a:ext cx="1028700" cy="10261076"/>
          </a:xfrm>
          <a:custGeom>
            <a:avLst/>
            <a:gdLst/>
            <a:ahLst/>
            <a:cxnLst/>
            <a:rect l="l" t="t" r="r" b="b"/>
            <a:pathLst>
              <a:path w="1028700" h="10261076">
                <a:moveTo>
                  <a:pt x="0" y="0"/>
                </a:moveTo>
                <a:lnTo>
                  <a:pt x="1028700" y="0"/>
                </a:lnTo>
                <a:lnTo>
                  <a:pt x="1028700" y="10261076"/>
                </a:lnTo>
                <a:lnTo>
                  <a:pt x="0" y="10261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8577" r="-698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377316" y="841375"/>
            <a:ext cx="14970033" cy="730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KEY CONSIDERATIONS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endParaRPr lang="en-US" sz="4800" b="1">
              <a:solidFill>
                <a:srgbClr val="1D1D1F"/>
              </a:solidFill>
              <a:latin typeface="Raleway Heavy"/>
              <a:ea typeface="Raleway Heavy"/>
              <a:cs typeface="Raleway Heavy"/>
              <a:sym typeface="Raleway Heavy"/>
            </a:endParaRPr>
          </a:p>
          <a:p>
            <a:pPr marL="690876" lvl="1" indent="-345438" algn="l">
              <a:lnSpc>
                <a:spcPts val="4479"/>
              </a:lnSpc>
              <a:spcBef>
                <a:spcPct val="0"/>
              </a:spcBef>
              <a:buAutoNum type="arabicPeriod"/>
            </a:pPr>
            <a:r>
              <a:rPr lang="en-US" sz="3199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KEEP SHOWING UP FOR STUDENTS AND TEACHERS WHO MAY BE EXPERIENCING DIFFICULT TIMES</a:t>
            </a:r>
          </a:p>
          <a:p>
            <a:pPr marL="690876" lvl="1" indent="-345438" algn="l">
              <a:lnSpc>
                <a:spcPts val="4479"/>
              </a:lnSpc>
              <a:buAutoNum type="arabicPeriod"/>
            </a:pPr>
            <a:r>
              <a:rPr lang="en-US" sz="3199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BE AWARE OF UPCOMING TRANSITIONS OR MILESTONES THAT COULD BE DIFFICULT</a:t>
            </a:r>
          </a:p>
          <a:p>
            <a:pPr marL="690876" lvl="1" indent="-345438" algn="l">
              <a:lnSpc>
                <a:spcPts val="4479"/>
              </a:lnSpc>
              <a:buAutoNum type="arabicPeriod"/>
            </a:pPr>
            <a:r>
              <a:rPr lang="en-US" sz="3199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ESTABLISH OR DISCUSS SUPPORTS (STRENGTHS AND RESILIENCY)</a:t>
            </a:r>
          </a:p>
          <a:p>
            <a:pPr marL="690876" lvl="1" indent="-345438" algn="l">
              <a:lnSpc>
                <a:spcPts val="4479"/>
              </a:lnSpc>
              <a:buAutoNum type="arabicPeriod"/>
            </a:pPr>
            <a:r>
              <a:rPr lang="en-US" sz="3199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REVISIT SUPPORT GROUPS OR OTHER SMALL GROUPS (RESILIENCY, ETC.) THAT MAY BE HELPFUL</a:t>
            </a:r>
          </a:p>
          <a:p>
            <a:pPr marL="690876" lvl="1" indent="-345438" algn="l">
              <a:lnSpc>
                <a:spcPts val="4479"/>
              </a:lnSpc>
              <a:buAutoNum type="arabicPeriod"/>
            </a:pPr>
            <a:r>
              <a:rPr lang="en-US" sz="3199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BE AWARE THAT GRIEF LOOKS DIFFERENT FOR EACH PERSON AND IT COMES AND GOES. DON’T MAKE ASSUMPTIONS</a:t>
            </a:r>
          </a:p>
          <a:p>
            <a:pPr marL="690876" lvl="1" indent="-345438" algn="l">
              <a:lnSpc>
                <a:spcPts val="4479"/>
              </a:lnSpc>
              <a:buAutoNum type="arabicPeriod"/>
            </a:pPr>
            <a:r>
              <a:rPr lang="en-US" sz="3199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BE AWARE OF DIFFERENT POLICIES YOU HAVE AND FOLLOW THEM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2561" y="0"/>
            <a:ext cx="19477267" cy="10483268"/>
          </a:xfrm>
          <a:custGeom>
            <a:avLst/>
            <a:gdLst/>
            <a:ahLst/>
            <a:cxnLst/>
            <a:rect l="l" t="t" r="r" b="b"/>
            <a:pathLst>
              <a:path w="19477267" h="10483268">
                <a:moveTo>
                  <a:pt x="0" y="0"/>
                </a:moveTo>
                <a:lnTo>
                  <a:pt x="19477267" y="0"/>
                </a:lnTo>
                <a:lnTo>
                  <a:pt x="19477267" y="10483268"/>
                </a:lnTo>
                <a:lnTo>
                  <a:pt x="0" y="10483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079" b="-110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252717" y="4384027"/>
            <a:ext cx="8626503" cy="42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HOW CAN WE PROVIDE SPACE TO REMEMBER WHILE BEING CAREFUL TO NOT RETRAUMATIZE SOME INDIVIDUALS?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2561" y="0"/>
            <a:ext cx="19477267" cy="10483268"/>
          </a:xfrm>
          <a:custGeom>
            <a:avLst/>
            <a:gdLst/>
            <a:ahLst/>
            <a:cxnLst/>
            <a:rect l="l" t="t" r="r" b="b"/>
            <a:pathLst>
              <a:path w="19477267" h="10483268">
                <a:moveTo>
                  <a:pt x="0" y="0"/>
                </a:moveTo>
                <a:lnTo>
                  <a:pt x="19477267" y="0"/>
                </a:lnTo>
                <a:lnTo>
                  <a:pt x="19477267" y="10483268"/>
                </a:lnTo>
                <a:lnTo>
                  <a:pt x="0" y="10483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4" b="-643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06515" y="3913220"/>
            <a:ext cx="10074970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THANK YOU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076665" y="6087769"/>
            <a:ext cx="613466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480">
                <a:solidFill>
                  <a:srgbClr val="1D1D1F"/>
                </a:solidFill>
                <a:latin typeface="Now Bold"/>
                <a:ea typeface="Now Bold"/>
                <a:cs typeface="Now Bold"/>
                <a:sym typeface="Now Bold"/>
              </a:rPr>
              <a:t>FOR COMING</a:t>
            </a:r>
          </a:p>
        </p:txBody>
      </p:sp>
      <p:sp>
        <p:nvSpPr>
          <p:cNvPr id="4" name="AutoShape 4"/>
          <p:cNvSpPr/>
          <p:nvPr/>
        </p:nvSpPr>
        <p:spPr>
          <a:xfrm>
            <a:off x="8434614" y="5708403"/>
            <a:ext cx="1418771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845861" y="-529218"/>
            <a:ext cx="11534965" cy="11534919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897071" y="4285425"/>
            <a:ext cx="702627" cy="548049"/>
          </a:xfrm>
          <a:custGeom>
            <a:avLst/>
            <a:gdLst/>
            <a:ahLst/>
            <a:cxnLst/>
            <a:rect l="l" t="t" r="r" b="b"/>
            <a:pathLst>
              <a:path w="702627" h="548049">
                <a:moveTo>
                  <a:pt x="0" y="0"/>
                </a:moveTo>
                <a:lnTo>
                  <a:pt x="702627" y="0"/>
                </a:lnTo>
                <a:lnTo>
                  <a:pt x="702627" y="548048"/>
                </a:lnTo>
                <a:lnTo>
                  <a:pt x="0" y="548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897071" y="5328285"/>
            <a:ext cx="7246929" cy="197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1D1D1F"/>
                </a:solidFill>
                <a:latin typeface="Now Bold"/>
                <a:ea typeface="Now Bold"/>
                <a:cs typeface="Now Bold"/>
                <a:sym typeface="Now Bold"/>
              </a:rPr>
              <a:t>In times of crisis people search for meaning. Meaning is strength. Our survival may depend on us seeking and finding it.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54966" y="7769567"/>
            <a:ext cx="3229184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Viktor Frankl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94148" y="2282678"/>
            <a:ext cx="4113530" cy="4671353"/>
          </a:xfrm>
          <a:custGeom>
            <a:avLst/>
            <a:gdLst/>
            <a:ahLst/>
            <a:cxnLst/>
            <a:rect l="l" t="t" r="r" b="b"/>
            <a:pathLst>
              <a:path w="4113530" h="4671353">
                <a:moveTo>
                  <a:pt x="0" y="0"/>
                </a:moveTo>
                <a:lnTo>
                  <a:pt x="4113530" y="0"/>
                </a:lnTo>
                <a:lnTo>
                  <a:pt x="4113530" y="4671353"/>
                </a:lnTo>
                <a:lnTo>
                  <a:pt x="0" y="4671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11" b="-167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17025" y="2311971"/>
            <a:ext cx="4671353" cy="4671353"/>
          </a:xfrm>
          <a:custGeom>
            <a:avLst/>
            <a:gdLst/>
            <a:ahLst/>
            <a:cxnLst/>
            <a:rect l="l" t="t" r="r" b="b"/>
            <a:pathLst>
              <a:path w="4671353" h="4671353">
                <a:moveTo>
                  <a:pt x="0" y="0"/>
                </a:moveTo>
                <a:lnTo>
                  <a:pt x="4671353" y="0"/>
                </a:lnTo>
                <a:lnTo>
                  <a:pt x="4671353" y="4671353"/>
                </a:lnTo>
                <a:lnTo>
                  <a:pt x="0" y="467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043139" y="7325471"/>
            <a:ext cx="2380552" cy="696719"/>
          </a:xfrm>
          <a:custGeom>
            <a:avLst/>
            <a:gdLst/>
            <a:ahLst/>
            <a:cxnLst/>
            <a:rect l="l" t="t" r="r" b="b"/>
            <a:pathLst>
              <a:path w="2380552" h="696719">
                <a:moveTo>
                  <a:pt x="0" y="0"/>
                </a:moveTo>
                <a:lnTo>
                  <a:pt x="2380552" y="0"/>
                </a:lnTo>
                <a:lnTo>
                  <a:pt x="2380552" y="696719"/>
                </a:lnTo>
                <a:lnTo>
                  <a:pt x="0" y="696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2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936091" y="7325471"/>
            <a:ext cx="2471587" cy="608019"/>
          </a:xfrm>
          <a:custGeom>
            <a:avLst/>
            <a:gdLst/>
            <a:ahLst/>
            <a:cxnLst/>
            <a:rect l="l" t="t" r="r" b="b"/>
            <a:pathLst>
              <a:path w="2471587" h="608019">
                <a:moveTo>
                  <a:pt x="0" y="0"/>
                </a:moveTo>
                <a:lnTo>
                  <a:pt x="2471587" y="0"/>
                </a:lnTo>
                <a:lnTo>
                  <a:pt x="2471587" y="608019"/>
                </a:lnTo>
                <a:lnTo>
                  <a:pt x="0" y="6080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5799" b="-143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897071" y="5048250"/>
            <a:ext cx="4753241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ABOUT US</a:t>
            </a:r>
          </a:p>
        </p:txBody>
      </p:sp>
      <p:sp>
        <p:nvSpPr>
          <p:cNvPr id="7" name="Freeform 7"/>
          <p:cNvSpPr/>
          <p:nvPr/>
        </p:nvSpPr>
        <p:spPr>
          <a:xfrm>
            <a:off x="13547498" y="7378560"/>
            <a:ext cx="1103370" cy="501841"/>
          </a:xfrm>
          <a:custGeom>
            <a:avLst/>
            <a:gdLst/>
            <a:ahLst/>
            <a:cxnLst/>
            <a:rect l="l" t="t" r="r" b="b"/>
            <a:pathLst>
              <a:path w="1103370" h="501841">
                <a:moveTo>
                  <a:pt x="0" y="0"/>
                </a:moveTo>
                <a:lnTo>
                  <a:pt x="1103370" y="0"/>
                </a:lnTo>
                <a:lnTo>
                  <a:pt x="1103370" y="501841"/>
                </a:lnTo>
                <a:lnTo>
                  <a:pt x="0" y="501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294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6230600" cy="3804773"/>
          </a:xfrm>
          <a:custGeom>
            <a:avLst/>
            <a:gdLst/>
            <a:ahLst/>
            <a:cxnLst/>
            <a:rect l="l" t="t" r="r" b="b"/>
            <a:pathLst>
              <a:path w="16230600" h="3804773">
                <a:moveTo>
                  <a:pt x="0" y="0"/>
                </a:moveTo>
                <a:lnTo>
                  <a:pt x="16230600" y="0"/>
                </a:lnTo>
                <a:lnTo>
                  <a:pt x="16230600" y="3804773"/>
                </a:lnTo>
                <a:lnTo>
                  <a:pt x="0" y="38047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106" b="-921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31684" y="5576538"/>
            <a:ext cx="1566068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WHEN A CRISIS OCCURS, WHAT COMES UP FOR YOU?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97071" y="7665520"/>
            <a:ext cx="15362229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>
                <a:solidFill>
                  <a:srgbClr val="1D1D1F"/>
                </a:solidFill>
                <a:latin typeface="Now Bold"/>
                <a:ea typeface="Now Bold"/>
                <a:cs typeface="Now Bold"/>
                <a:sym typeface="Now Bold"/>
              </a:rPr>
              <a:t>pair and share - be ready to report out, if comfortable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924"/>
            <a:ext cx="1028700" cy="10261076"/>
          </a:xfrm>
          <a:custGeom>
            <a:avLst/>
            <a:gdLst/>
            <a:ahLst/>
            <a:cxnLst/>
            <a:rect l="l" t="t" r="r" b="b"/>
            <a:pathLst>
              <a:path w="1028700" h="10261076">
                <a:moveTo>
                  <a:pt x="0" y="0"/>
                </a:moveTo>
                <a:lnTo>
                  <a:pt x="1028700" y="0"/>
                </a:lnTo>
                <a:lnTo>
                  <a:pt x="1028700" y="10261076"/>
                </a:lnTo>
                <a:lnTo>
                  <a:pt x="0" y="10261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8577" r="-698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5444" y="6268247"/>
            <a:ext cx="9661838" cy="2041063"/>
          </a:xfrm>
          <a:custGeom>
            <a:avLst/>
            <a:gdLst/>
            <a:ahLst/>
            <a:cxnLst/>
            <a:rect l="l" t="t" r="r" b="b"/>
            <a:pathLst>
              <a:path w="9661838" h="2041063">
                <a:moveTo>
                  <a:pt x="0" y="0"/>
                </a:moveTo>
                <a:lnTo>
                  <a:pt x="9661837" y="0"/>
                </a:lnTo>
                <a:lnTo>
                  <a:pt x="9661837" y="2041063"/>
                </a:lnTo>
                <a:lnTo>
                  <a:pt x="0" y="20410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85444" y="2281022"/>
            <a:ext cx="9661838" cy="5007757"/>
          </a:xfrm>
          <a:custGeom>
            <a:avLst/>
            <a:gdLst/>
            <a:ahLst/>
            <a:cxnLst/>
            <a:rect l="l" t="t" r="r" b="b"/>
            <a:pathLst>
              <a:path w="9661838" h="5007757">
                <a:moveTo>
                  <a:pt x="0" y="0"/>
                </a:moveTo>
                <a:lnTo>
                  <a:pt x="9661837" y="0"/>
                </a:lnTo>
                <a:lnTo>
                  <a:pt x="9661837" y="5007757"/>
                </a:lnTo>
                <a:lnTo>
                  <a:pt x="0" y="5007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1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897071" y="3102075"/>
            <a:ext cx="522418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WORDS MATTER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97071" y="4302660"/>
            <a:ext cx="4156864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how we talk about death, especially stigmatized deaths, matter!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69271" y="7347205"/>
            <a:ext cx="1812930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passed away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11630" y="7347205"/>
            <a:ext cx="809466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924"/>
            <a:ext cx="1028700" cy="10261076"/>
          </a:xfrm>
          <a:custGeom>
            <a:avLst/>
            <a:gdLst/>
            <a:ahLst/>
            <a:cxnLst/>
            <a:rect l="l" t="t" r="r" b="b"/>
            <a:pathLst>
              <a:path w="1028700" h="10261076">
                <a:moveTo>
                  <a:pt x="0" y="0"/>
                </a:moveTo>
                <a:lnTo>
                  <a:pt x="1028700" y="0"/>
                </a:lnTo>
                <a:lnTo>
                  <a:pt x="1028700" y="10261076"/>
                </a:lnTo>
                <a:lnTo>
                  <a:pt x="0" y="10261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8577" r="-698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97071" y="3102075"/>
            <a:ext cx="522418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OTHER POINTERS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97071" y="4183651"/>
            <a:ext cx="15362229" cy="340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Work with the family to see what information they want to share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Provide only the facts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Provide resources to family - both school/organization and outside supports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Be aware of the emotional response that happens after an event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Know your policies</a:t>
            </a:r>
          </a:p>
          <a:p>
            <a:pPr marL="690880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Don’t be afraid to ask for support from professionals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82835" y="3118614"/>
            <a:ext cx="4446866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IMMEDIATE RESPONSE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82835" y="4985385"/>
            <a:ext cx="3958399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Work with your flight team or the protocols you have in place already</a:t>
            </a:r>
          </a:p>
        </p:txBody>
      </p:sp>
      <p:sp>
        <p:nvSpPr>
          <p:cNvPr id="4" name="Freeform 4"/>
          <p:cNvSpPr/>
          <p:nvPr/>
        </p:nvSpPr>
        <p:spPr>
          <a:xfrm>
            <a:off x="7121259" y="1028700"/>
            <a:ext cx="10138041" cy="4114800"/>
          </a:xfrm>
          <a:custGeom>
            <a:avLst/>
            <a:gdLst/>
            <a:ahLst/>
            <a:cxnLst/>
            <a:rect l="l" t="t" r="r" b="b"/>
            <a:pathLst>
              <a:path w="10138041" h="4114800">
                <a:moveTo>
                  <a:pt x="0" y="0"/>
                </a:moveTo>
                <a:lnTo>
                  <a:pt x="10138041" y="0"/>
                </a:lnTo>
                <a:lnTo>
                  <a:pt x="1013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075" b="-320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121259" y="5290042"/>
            <a:ext cx="10138041" cy="4114800"/>
          </a:xfrm>
          <a:custGeom>
            <a:avLst/>
            <a:gdLst/>
            <a:ahLst/>
            <a:cxnLst/>
            <a:rect l="l" t="t" r="r" b="b"/>
            <a:pathLst>
              <a:path w="10138041" h="4114800">
                <a:moveTo>
                  <a:pt x="0" y="0"/>
                </a:moveTo>
                <a:lnTo>
                  <a:pt x="10138041" y="0"/>
                </a:lnTo>
                <a:lnTo>
                  <a:pt x="1013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075" b="-3207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924"/>
            <a:ext cx="1028700" cy="10261076"/>
          </a:xfrm>
          <a:custGeom>
            <a:avLst/>
            <a:gdLst/>
            <a:ahLst/>
            <a:cxnLst/>
            <a:rect l="l" t="t" r="r" b="b"/>
            <a:pathLst>
              <a:path w="1028700" h="10261076">
                <a:moveTo>
                  <a:pt x="0" y="0"/>
                </a:moveTo>
                <a:lnTo>
                  <a:pt x="1028700" y="0"/>
                </a:lnTo>
                <a:lnTo>
                  <a:pt x="1028700" y="10261076"/>
                </a:lnTo>
                <a:lnTo>
                  <a:pt x="0" y="10261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8577" r="-698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377316" y="841375"/>
            <a:ext cx="14970033" cy="745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RESPONDING TO A CRISIS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endParaRPr lang="en-US" sz="4800" b="1" dirty="0">
              <a:solidFill>
                <a:srgbClr val="1D1D1F"/>
              </a:solidFill>
              <a:latin typeface="Raleway Heavy"/>
              <a:ea typeface="Raleway Heavy"/>
              <a:cs typeface="Raleway Heavy"/>
              <a:sym typeface="Raleway Heavy"/>
            </a:endParaRPr>
          </a:p>
          <a:p>
            <a:pPr marL="690876" lvl="1" indent="-345438" algn="l">
              <a:lnSpc>
                <a:spcPts val="4479"/>
              </a:lnSpc>
              <a:buAutoNum type="arabicPeriod"/>
            </a:pPr>
            <a:r>
              <a:rPr lang="en-US" sz="2800" dirty="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Show up</a:t>
            </a:r>
          </a:p>
          <a:p>
            <a:pPr marL="690876" lvl="1" indent="-345438" algn="l">
              <a:lnSpc>
                <a:spcPts val="4479"/>
              </a:lnSpc>
              <a:buAutoNum type="arabicPeriod"/>
            </a:pPr>
            <a:r>
              <a:rPr lang="en-US" sz="2800" dirty="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Share appreciation for showing up</a:t>
            </a:r>
          </a:p>
          <a:p>
            <a:pPr marL="690876" lvl="1" indent="-345438" algn="l">
              <a:lnSpc>
                <a:spcPts val="4479"/>
              </a:lnSpc>
              <a:buAutoNum type="arabicPeriod"/>
            </a:pPr>
            <a:r>
              <a:rPr lang="en-US" sz="2800" dirty="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Listen</a:t>
            </a:r>
          </a:p>
          <a:p>
            <a:pPr marL="690876" lvl="1" indent="-345438" algn="l">
              <a:lnSpc>
                <a:spcPts val="4479"/>
              </a:lnSpc>
              <a:buAutoNum type="arabicPeriod"/>
            </a:pPr>
            <a:r>
              <a:rPr lang="en-US" sz="2800" dirty="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Establish or discuss supports (strengths and resiliency)</a:t>
            </a:r>
          </a:p>
          <a:p>
            <a:pPr marL="690876" lvl="1" indent="-345438" algn="l">
              <a:lnSpc>
                <a:spcPts val="4479"/>
              </a:lnSpc>
              <a:buAutoNum type="arabicPeriod"/>
            </a:pPr>
            <a:r>
              <a:rPr lang="en-US" sz="2800" dirty="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Ensure there will be another check in later in the week.</a:t>
            </a:r>
          </a:p>
          <a:p>
            <a:pPr marL="690876" lvl="1" indent="-345438" algn="l">
              <a:lnSpc>
                <a:spcPts val="4479"/>
              </a:lnSpc>
              <a:buAutoNum type="arabicPeriod"/>
            </a:pPr>
            <a:r>
              <a:rPr lang="en-US" sz="2800" dirty="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Brief discussion of grief</a:t>
            </a:r>
          </a:p>
          <a:p>
            <a:pPr marL="690876" lvl="1" indent="-345438" algn="l">
              <a:lnSpc>
                <a:spcPts val="4479"/>
              </a:lnSpc>
              <a:buAutoNum type="arabicPeriod"/>
            </a:pPr>
            <a:r>
              <a:rPr lang="en-US" sz="2800" dirty="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Students may think that grieving is a whole new set of skills</a:t>
            </a:r>
          </a:p>
          <a:p>
            <a:pPr marL="1381751" lvl="2" indent="-460584" algn="l">
              <a:lnSpc>
                <a:spcPts val="4479"/>
              </a:lnSpc>
              <a:buAutoNum type="alphaLcPeriod"/>
            </a:pPr>
            <a:r>
              <a:rPr lang="en-US" sz="2800" dirty="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What has helped you in the past during difficult times? </a:t>
            </a:r>
          </a:p>
          <a:p>
            <a:pPr marL="1381751" lvl="2" indent="-460584" algn="l">
              <a:lnSpc>
                <a:spcPts val="4479"/>
              </a:lnSpc>
              <a:buAutoNum type="alphaLcPeriod"/>
            </a:pPr>
            <a:r>
              <a:rPr lang="en-US" sz="2800" dirty="0">
                <a:solidFill>
                  <a:srgbClr val="1D1D1F"/>
                </a:solidFill>
                <a:latin typeface="Now"/>
                <a:ea typeface="Now"/>
                <a:cs typeface="Now"/>
                <a:sym typeface="Now"/>
              </a:rPr>
              <a:t>What are some calming or coping strategies or adaptive skills that you have used in the past?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7775" y="6086899"/>
            <a:ext cx="4905375" cy="3171401"/>
          </a:xfrm>
          <a:custGeom>
            <a:avLst/>
            <a:gdLst/>
            <a:ahLst/>
            <a:cxnLst/>
            <a:rect l="l" t="t" r="r" b="b"/>
            <a:pathLst>
              <a:path w="4905375" h="3171401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03" b="-80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06025" y="6086899"/>
            <a:ext cx="4905375" cy="3171401"/>
          </a:xfrm>
          <a:custGeom>
            <a:avLst/>
            <a:gdLst/>
            <a:ahLst/>
            <a:cxnLst/>
            <a:rect l="l" t="t" r="r" b="b"/>
            <a:pathLst>
              <a:path w="4905375" h="3171401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13" b="-48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173325" y="6086899"/>
            <a:ext cx="4905375" cy="3171401"/>
          </a:xfrm>
          <a:custGeom>
            <a:avLst/>
            <a:gdLst/>
            <a:ahLst/>
            <a:cxnLst/>
            <a:rect l="l" t="t" r="r" b="b"/>
            <a:pathLst>
              <a:path w="4905375" h="3171401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26" b="-1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6086899"/>
            <a:ext cx="4905375" cy="3171401"/>
          </a:xfrm>
          <a:custGeom>
            <a:avLst/>
            <a:gdLst/>
            <a:ahLst/>
            <a:cxnLst/>
            <a:rect l="l" t="t" r="r" b="b"/>
            <a:pathLst>
              <a:path w="4905375" h="3171401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930" b="-159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590383" y="5058199"/>
            <a:ext cx="3840158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>
                <a:solidFill>
                  <a:srgbClr val="1D1D1F"/>
                </a:solidFill>
                <a:latin typeface="Now Heavy"/>
                <a:ea typeface="Now Heavy"/>
                <a:cs typeface="Now Heavy"/>
                <a:sym typeface="Now Heavy"/>
              </a:rPr>
              <a:t>Stress Relief Items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38633" y="5058199"/>
            <a:ext cx="3840158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>
                <a:solidFill>
                  <a:srgbClr val="1D1D1F"/>
                </a:solidFill>
                <a:latin typeface="Now Heavy"/>
                <a:ea typeface="Now Heavy"/>
                <a:cs typeface="Now Heavy"/>
                <a:sym typeface="Now Heavy"/>
              </a:rPr>
              <a:t>Resources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173325" y="5058199"/>
            <a:ext cx="2615800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400" b="1">
                <a:solidFill>
                  <a:srgbClr val="1D1D1F"/>
                </a:solidFill>
                <a:latin typeface="Now Heavy"/>
                <a:ea typeface="Now Heavy"/>
                <a:cs typeface="Now Heavy"/>
                <a:sym typeface="Now Heavy"/>
              </a:rPr>
              <a:t>Snacks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0867" y="5058199"/>
            <a:ext cx="3803641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>
                <a:solidFill>
                  <a:srgbClr val="1D1D1F"/>
                </a:solidFill>
                <a:latin typeface="Now Heavy"/>
                <a:ea typeface="Now Heavy"/>
                <a:cs typeface="Now Heavy"/>
                <a:sym typeface="Now Heavy"/>
              </a:rPr>
              <a:t>Kleenex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9757" y="1513947"/>
            <a:ext cx="5224188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D1D1F"/>
                </a:solidFill>
                <a:latin typeface="Raleway Heavy"/>
                <a:ea typeface="Raleway Heavy"/>
                <a:cs typeface="Raleway Heavy"/>
                <a:sym typeface="Raleway Heavy"/>
              </a:rPr>
              <a:t>SET UP A SUPPORT ROOM </a:t>
            </a:r>
          </a:p>
        </p:txBody>
      </p:sp>
      <p:sp>
        <p:nvSpPr>
          <p:cNvPr id="11" name="AutoShape 11"/>
          <p:cNvSpPr/>
          <p:nvPr/>
        </p:nvSpPr>
        <p:spPr>
          <a:xfrm>
            <a:off x="0" y="5672098"/>
            <a:ext cx="4905369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5057775" y="5672098"/>
            <a:ext cx="4905375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10106025" y="5672098"/>
            <a:ext cx="4905375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15173325" y="5672098"/>
            <a:ext cx="3114675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638633" y="962025"/>
            <a:ext cx="6783652" cy="278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Staff with counselors, outside support staff, and other individuals.</a:t>
            </a:r>
          </a:p>
          <a:p>
            <a:pPr algn="l">
              <a:lnSpc>
                <a:spcPts val="3150"/>
              </a:lnSpc>
            </a:pPr>
            <a:endParaRPr lang="en-US" sz="2100">
              <a:solidFill>
                <a:srgbClr val="606060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Include a sign in sheet.</a:t>
            </a:r>
          </a:p>
          <a:p>
            <a:pPr algn="l">
              <a:lnSpc>
                <a:spcPts val="3150"/>
              </a:lnSpc>
            </a:pPr>
            <a:endParaRPr lang="en-US" sz="2100">
              <a:solidFill>
                <a:srgbClr val="606060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  <a:ea typeface="Now"/>
                <a:cs typeface="Now"/>
                <a:sym typeface="Now"/>
              </a:rPr>
              <a:t>Allow educators and students to use the room, if needed.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596</Words>
  <Application>Microsoft Office PowerPoint</Application>
  <PresentationFormat>Custom</PresentationFormat>
  <Paragraphs>79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Raleway Heavy</vt:lpstr>
      <vt:lpstr>Now Bold</vt:lpstr>
      <vt:lpstr>Arial</vt:lpstr>
      <vt:lpstr>Now Heavy</vt:lpstr>
      <vt:lpstr>Now</vt:lpstr>
      <vt:lpstr>Calibri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Pitch Deck Presentation Template</dc:title>
  <dc:creator>Holly Oxendale</dc:creator>
  <cp:lastModifiedBy>Holly Oxendale</cp:lastModifiedBy>
  <cp:revision>3</cp:revision>
  <cp:lastPrinted>2024-10-31T12:46:09Z</cp:lastPrinted>
  <dcterms:created xsi:type="dcterms:W3CDTF">2006-08-16T00:00:00Z</dcterms:created>
  <dcterms:modified xsi:type="dcterms:W3CDTF">2024-10-31T19:23:25Z</dcterms:modified>
  <dc:identifier>DAGVFqpmhQc</dc:identifier>
</cp:coreProperties>
</file>